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398" r:id="rId2"/>
    <p:sldId id="430" r:id="rId3"/>
    <p:sldId id="405" r:id="rId4"/>
    <p:sldId id="406" r:id="rId5"/>
    <p:sldId id="407" r:id="rId6"/>
    <p:sldId id="408" r:id="rId7"/>
    <p:sldId id="409" r:id="rId8"/>
    <p:sldId id="410" r:id="rId9"/>
    <p:sldId id="411" r:id="rId10"/>
    <p:sldId id="412" r:id="rId11"/>
    <p:sldId id="413"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Lst>
  <p:sldSz cx="6858000" cy="5143500"/>
  <p:notesSz cx="6858000" cy="9144000"/>
  <p:embeddedFontLst>
    <p:embeddedFont>
      <p:font typeface="Lexend Deca"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8714C06-38BB-4A42-BE0A-AC698649DFCB}">
  <a:tblStyle styleId="{28714C06-38BB-4A42-BE0A-AC698649DFC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C819C40-AFEB-4EFE-8A8C-DA0982023F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49" autoAdjust="0"/>
  </p:normalViewPr>
  <p:slideViewPr>
    <p:cSldViewPr snapToGrid="0">
      <p:cViewPr>
        <p:scale>
          <a:sx n="102" d="100"/>
          <a:sy n="102" d="100"/>
        </p:scale>
        <p:origin x="-1194" y="-42"/>
      </p:cViewPr>
      <p:guideLst>
        <p:guide orient="horz" pos="16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3897622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Resource_Description_Framework"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Online_content" TargetMode="External"/><Relationship Id="rId5" Type="http://schemas.openxmlformats.org/officeDocument/2006/relationships/hyperlink" Target="https://en.wikipedia.org/wiki/RSS#cite_note-Netsc99-2" TargetMode="External"/><Relationship Id="rId4" Type="http://schemas.openxmlformats.org/officeDocument/2006/relationships/hyperlink" Target="https://en.wikipedia.org/wiki/Web_feed"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268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18</a:t>
            </a:fld>
            <a:endParaRPr lang="en-PH"/>
          </a:p>
        </p:txBody>
      </p:sp>
    </p:spTree>
    <p:extLst>
      <p:ext uri="{BB962C8B-B14F-4D97-AF65-F5344CB8AC3E}">
        <p14:creationId xmlns:p14="http://schemas.microsoft.com/office/powerpoint/2010/main" val="274866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Smartphones had been dominating the market since they came out. Epitome of the Technological Convergence. </a:t>
            </a:r>
            <a:endParaRPr lang="en-PH"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24</a:t>
            </a:fld>
            <a:endParaRPr lang="en-PH"/>
          </a:p>
        </p:txBody>
      </p:sp>
    </p:spTree>
    <p:extLst>
      <p:ext uri="{BB962C8B-B14F-4D97-AF65-F5344CB8AC3E}">
        <p14:creationId xmlns:p14="http://schemas.microsoft.com/office/powerpoint/2010/main" val="2551196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Smartphones had been dominating the market since they came out. Epitome of the Technological Convergence. </a:t>
            </a:r>
            <a:endParaRPr lang="en-PH"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25</a:t>
            </a:fld>
            <a:endParaRPr lang="en-PH"/>
          </a:p>
        </p:txBody>
      </p:sp>
    </p:spTree>
    <p:extLst>
      <p:ext uri="{BB962C8B-B14F-4D97-AF65-F5344CB8AC3E}">
        <p14:creationId xmlns:p14="http://schemas.microsoft.com/office/powerpoint/2010/main" val="1912176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Unified Communication (UC) </a:t>
            </a:r>
            <a:r>
              <a:rPr lang="en-US" dirty="0"/>
              <a:t>= integration of real-time </a:t>
            </a:r>
            <a:r>
              <a:rPr lang="en-US" b="1" dirty="0"/>
              <a:t>enterprise</a:t>
            </a:r>
            <a:r>
              <a:rPr lang="en-US" dirty="0"/>
              <a:t> (satisfying organizations rather than individuals) communication services (instant messaging, presence of information, voice, mobility features, audio, web, &amp; video conferencing, fixed-mobile convergence, desktop sharing, data sharing, etc.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 data in a common place using different mediums for access. </a:t>
            </a:r>
            <a:endParaRPr lang="en-PH" dirty="0"/>
          </a:p>
          <a:p>
            <a:endParaRPr lang="en-US" dirty="0"/>
          </a:p>
          <a:p>
            <a:r>
              <a:rPr lang="en-US" dirty="0"/>
              <a:t>Middleware – </a:t>
            </a:r>
            <a:r>
              <a:rPr lang="en-US" b="1" dirty="0"/>
              <a:t>Software glue. </a:t>
            </a:r>
            <a:r>
              <a:rPr lang="en-US" b="0" dirty="0"/>
              <a:t>These are the internal software or applications that help common software to function properly. It is like the codes that make the operating system work--- the hidden algorithms. </a:t>
            </a:r>
            <a:endParaRPr lang="en-US" b="1" dirty="0"/>
          </a:p>
          <a:p>
            <a:endParaRPr lang="en-US" dirty="0"/>
          </a:p>
          <a:p>
            <a:r>
              <a:rPr lang="en-US" dirty="0"/>
              <a:t>Sharing data in a common place using different mediums for access. </a:t>
            </a:r>
            <a:endParaRPr lang="en-PH"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7</a:t>
            </a:fld>
            <a:endParaRPr lang="en-PH"/>
          </a:p>
        </p:txBody>
      </p:sp>
    </p:spTree>
    <p:extLst>
      <p:ext uri="{BB962C8B-B14F-4D97-AF65-F5344CB8AC3E}">
        <p14:creationId xmlns:p14="http://schemas.microsoft.com/office/powerpoint/2010/main" val="220815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Read Only web - </a:t>
            </a:r>
            <a:r>
              <a:rPr lang="en-US" b="0" dirty="0"/>
              <a:t> Because there was no user interaction available. You can only read text and look at the pictures. There</a:t>
            </a:r>
            <a:endParaRPr lang="en-PH" b="1"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8</a:t>
            </a:fld>
            <a:endParaRPr lang="en-PH"/>
          </a:p>
        </p:txBody>
      </p:sp>
    </p:spTree>
    <p:extLst>
      <p:ext uri="{BB962C8B-B14F-4D97-AF65-F5344CB8AC3E}">
        <p14:creationId xmlns:p14="http://schemas.microsoft.com/office/powerpoint/2010/main" val="1276929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PH" sz="1200" b="1" i="0" kern="1200" dirty="0">
                <a:solidFill>
                  <a:schemeClr val="tx1"/>
                </a:solidFill>
                <a:effectLst/>
                <a:latin typeface="+mn-lt"/>
                <a:ea typeface="+mn-ea"/>
                <a:cs typeface="+mn-cs"/>
              </a:rPr>
              <a:t>HTML</a:t>
            </a:r>
            <a:r>
              <a:rPr lang="en-PH" sz="1200" b="0" i="0" kern="1200" dirty="0">
                <a:solidFill>
                  <a:schemeClr val="tx1"/>
                </a:solidFill>
                <a:effectLst/>
                <a:latin typeface="+mn-lt"/>
                <a:ea typeface="+mn-ea"/>
                <a:cs typeface="+mn-cs"/>
              </a:rPr>
              <a:t> (</a:t>
            </a:r>
            <a:r>
              <a:rPr lang="en-PH" sz="1200" b="0" i="0" kern="1200" dirty="0" err="1">
                <a:solidFill>
                  <a:schemeClr val="tx1"/>
                </a:solidFill>
                <a:effectLst/>
                <a:latin typeface="+mn-lt"/>
                <a:ea typeface="+mn-ea"/>
                <a:cs typeface="+mn-cs"/>
              </a:rPr>
              <a:t>HyperText</a:t>
            </a:r>
            <a:r>
              <a:rPr lang="en-PH" sz="1200" b="0" i="0" kern="1200" dirty="0">
                <a:solidFill>
                  <a:schemeClr val="tx1"/>
                </a:solidFill>
                <a:effectLst/>
                <a:latin typeface="+mn-lt"/>
                <a:ea typeface="+mn-ea"/>
                <a:cs typeface="+mn-cs"/>
              </a:rPr>
              <a:t> Markup Language) is the most basic building block of the Web. It describes and defines the content of a webpage.</a:t>
            </a:r>
          </a:p>
          <a:p>
            <a:r>
              <a:rPr lang="en-PH" sz="1200" b="1" i="1" kern="1200" dirty="0">
                <a:solidFill>
                  <a:schemeClr val="tx1"/>
                </a:solidFill>
                <a:effectLst/>
                <a:latin typeface="+mn-lt"/>
                <a:ea typeface="+mn-ea"/>
                <a:cs typeface="+mn-cs"/>
              </a:rPr>
              <a:t>Portal</a:t>
            </a:r>
            <a:r>
              <a:rPr lang="en-PH" sz="1200" b="1" i="0" kern="1200" dirty="0">
                <a:solidFill>
                  <a:schemeClr val="tx1"/>
                </a:solidFill>
                <a:effectLst/>
                <a:latin typeface="+mn-lt"/>
                <a:ea typeface="+mn-ea"/>
                <a:cs typeface="+mn-cs"/>
              </a:rPr>
              <a:t> </a:t>
            </a:r>
            <a:r>
              <a:rPr lang="en-PH" sz="1200" b="0" i="0" kern="1200" dirty="0">
                <a:solidFill>
                  <a:schemeClr val="tx1"/>
                </a:solidFill>
                <a:effectLst/>
                <a:latin typeface="+mn-lt"/>
                <a:ea typeface="+mn-ea"/>
                <a:cs typeface="+mn-cs"/>
              </a:rPr>
              <a:t>is a term, generally synonymous with </a:t>
            </a:r>
            <a:r>
              <a:rPr lang="en-PH" sz="1200" b="1" i="1" kern="1200" dirty="0">
                <a:solidFill>
                  <a:schemeClr val="tx1"/>
                </a:solidFill>
                <a:effectLst/>
                <a:latin typeface="+mn-lt"/>
                <a:ea typeface="+mn-ea"/>
                <a:cs typeface="+mn-cs"/>
              </a:rPr>
              <a:t>gateway</a:t>
            </a:r>
            <a:r>
              <a:rPr lang="en-PH" sz="1200" b="1" i="0" kern="1200" dirty="0">
                <a:solidFill>
                  <a:schemeClr val="tx1"/>
                </a:solidFill>
                <a:effectLst/>
                <a:latin typeface="+mn-lt"/>
                <a:ea typeface="+mn-ea"/>
                <a:cs typeface="+mn-cs"/>
              </a:rPr>
              <a:t>, </a:t>
            </a:r>
            <a:r>
              <a:rPr lang="en-PH" sz="1200" b="0" i="0" kern="1200" dirty="0">
                <a:solidFill>
                  <a:schemeClr val="tx1"/>
                </a:solidFill>
                <a:effectLst/>
                <a:latin typeface="+mn-lt"/>
                <a:ea typeface="+mn-ea"/>
                <a:cs typeface="+mn-cs"/>
              </a:rPr>
              <a:t>for a World Wide Web site that is or proposes to be a </a:t>
            </a:r>
            <a:r>
              <a:rPr lang="en-PH" sz="1200" b="1" i="0" kern="1200" dirty="0">
                <a:solidFill>
                  <a:schemeClr val="tx1"/>
                </a:solidFill>
                <a:effectLst/>
                <a:latin typeface="+mn-lt"/>
                <a:ea typeface="+mn-ea"/>
                <a:cs typeface="+mn-cs"/>
              </a:rPr>
              <a:t>major starting site </a:t>
            </a:r>
            <a:r>
              <a:rPr lang="en-PH" sz="1200" b="0" i="0" kern="1200" dirty="0">
                <a:solidFill>
                  <a:schemeClr val="tx1"/>
                </a:solidFill>
                <a:effectLst/>
                <a:latin typeface="+mn-lt"/>
                <a:ea typeface="+mn-ea"/>
                <a:cs typeface="+mn-cs"/>
              </a:rPr>
              <a:t>for users when they get connected to the Web or that users tend to visit as an anchor site.  SEARCH ENGINE</a:t>
            </a:r>
            <a:endParaRPr lang="en-PH" b="1"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9</a:t>
            </a:fld>
            <a:endParaRPr lang="en-PH"/>
          </a:p>
        </p:txBody>
      </p:sp>
    </p:spTree>
    <p:extLst>
      <p:ext uri="{BB962C8B-B14F-4D97-AF65-F5344CB8AC3E}">
        <p14:creationId xmlns:p14="http://schemas.microsoft.com/office/powerpoint/2010/main" val="101039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dirty="0"/>
              <a:t>It is difficult to identify when this transition began. It just happened. </a:t>
            </a:r>
            <a:endParaRPr lang="en-PH" b="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10</a:t>
            </a:fld>
            <a:endParaRPr lang="en-PH"/>
          </a:p>
        </p:txBody>
      </p:sp>
    </p:spTree>
    <p:extLst>
      <p:ext uri="{BB962C8B-B14F-4D97-AF65-F5344CB8AC3E}">
        <p14:creationId xmlns:p14="http://schemas.microsoft.com/office/powerpoint/2010/main" val="524192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PH" sz="1200" b="1" i="0" kern="1200" dirty="0">
                <a:solidFill>
                  <a:schemeClr val="tx1"/>
                </a:solidFill>
                <a:effectLst/>
                <a:latin typeface="+mn-lt"/>
                <a:ea typeface="+mn-ea"/>
                <a:cs typeface="+mn-cs"/>
              </a:rPr>
              <a:t>XML</a:t>
            </a:r>
            <a:r>
              <a:rPr lang="en-PH" sz="1200" b="0" i="0" kern="1200" dirty="0">
                <a:solidFill>
                  <a:schemeClr val="tx1"/>
                </a:solidFill>
                <a:effectLst/>
                <a:latin typeface="+mn-lt"/>
                <a:ea typeface="+mn-ea"/>
                <a:cs typeface="+mn-cs"/>
              </a:rPr>
              <a:t> stands for </a:t>
            </a:r>
            <a:r>
              <a:rPr lang="en-PH" sz="1200" b="0" i="0" kern="1200" dirty="0" err="1">
                <a:solidFill>
                  <a:schemeClr val="tx1"/>
                </a:solidFill>
                <a:effectLst/>
                <a:latin typeface="+mn-lt"/>
                <a:ea typeface="+mn-ea"/>
                <a:cs typeface="+mn-cs"/>
              </a:rPr>
              <a:t>eXtensible</a:t>
            </a:r>
            <a:r>
              <a:rPr lang="en-PH" sz="1200" b="0" i="0" kern="1200" dirty="0">
                <a:solidFill>
                  <a:schemeClr val="tx1"/>
                </a:solidFill>
                <a:effectLst/>
                <a:latin typeface="+mn-lt"/>
                <a:ea typeface="+mn-ea"/>
                <a:cs typeface="+mn-cs"/>
              </a:rPr>
              <a:t> Markup Language. </a:t>
            </a:r>
            <a:r>
              <a:rPr lang="en-PH" sz="1200" b="1" i="0" kern="1200" dirty="0">
                <a:solidFill>
                  <a:schemeClr val="tx1"/>
                </a:solidFill>
                <a:effectLst/>
                <a:latin typeface="+mn-lt"/>
                <a:ea typeface="+mn-ea"/>
                <a:cs typeface="+mn-cs"/>
              </a:rPr>
              <a:t>XML</a:t>
            </a:r>
            <a:r>
              <a:rPr lang="en-PH" sz="1200" b="0" i="0" kern="1200" dirty="0">
                <a:solidFill>
                  <a:schemeClr val="tx1"/>
                </a:solidFill>
                <a:effectLst/>
                <a:latin typeface="+mn-lt"/>
                <a:ea typeface="+mn-ea"/>
                <a:cs typeface="+mn-cs"/>
              </a:rPr>
              <a:t> was designed to store and transport data. </a:t>
            </a:r>
            <a:r>
              <a:rPr lang="en-PH" sz="1200" b="1" i="0" kern="1200" dirty="0">
                <a:solidFill>
                  <a:schemeClr val="tx1"/>
                </a:solidFill>
                <a:effectLst/>
                <a:latin typeface="+mn-lt"/>
                <a:ea typeface="+mn-ea"/>
                <a:cs typeface="+mn-cs"/>
              </a:rPr>
              <a:t>XML</a:t>
            </a:r>
            <a:r>
              <a:rPr lang="en-PH" sz="1200" b="0" i="0" kern="1200" dirty="0">
                <a:solidFill>
                  <a:schemeClr val="tx1"/>
                </a:solidFill>
                <a:effectLst/>
                <a:latin typeface="+mn-lt"/>
                <a:ea typeface="+mn-ea"/>
                <a:cs typeface="+mn-cs"/>
              </a:rPr>
              <a:t> was designed to be both human- and machine-readable.</a:t>
            </a:r>
          </a:p>
          <a:p>
            <a:endParaRPr lang="en-US" dirty="0"/>
          </a:p>
          <a:p>
            <a:r>
              <a:rPr lang="en-PH" sz="1200" b="1" i="0" kern="1200" dirty="0">
                <a:solidFill>
                  <a:schemeClr val="tx1"/>
                </a:solidFill>
                <a:effectLst/>
                <a:latin typeface="+mn-lt"/>
                <a:ea typeface="+mn-ea"/>
                <a:cs typeface="+mn-cs"/>
              </a:rPr>
              <a:t>RSS</a:t>
            </a:r>
            <a:r>
              <a:rPr lang="en-PH" sz="1200" b="0" i="0" kern="1200" dirty="0">
                <a:solidFill>
                  <a:schemeClr val="tx1"/>
                </a:solidFill>
                <a:effectLst/>
                <a:latin typeface="+mn-lt"/>
                <a:ea typeface="+mn-ea"/>
                <a:cs typeface="+mn-cs"/>
              </a:rPr>
              <a:t> (</a:t>
            </a:r>
            <a:r>
              <a:rPr lang="en-PH" sz="1200" b="1" i="0" kern="1200" dirty="0">
                <a:solidFill>
                  <a:schemeClr val="tx1"/>
                </a:solidFill>
                <a:effectLst/>
                <a:latin typeface="+mn-lt"/>
                <a:ea typeface="+mn-ea"/>
                <a:cs typeface="+mn-cs"/>
              </a:rPr>
              <a:t>Rich Site Summary</a:t>
            </a:r>
            <a:r>
              <a:rPr lang="en-PH" sz="1200" b="0" i="0" kern="1200" dirty="0">
                <a:solidFill>
                  <a:schemeClr val="tx1"/>
                </a:solidFill>
                <a:effectLst/>
                <a:latin typeface="+mn-lt"/>
                <a:ea typeface="+mn-ea"/>
                <a:cs typeface="+mn-cs"/>
              </a:rPr>
              <a:t>; originally </a:t>
            </a:r>
            <a:r>
              <a:rPr lang="en-PH" sz="1200" b="1" i="0" u="none" strike="noStrike" kern="1200" dirty="0">
                <a:solidFill>
                  <a:schemeClr val="tx1"/>
                </a:solidFill>
                <a:effectLst/>
                <a:latin typeface="+mn-lt"/>
                <a:ea typeface="+mn-ea"/>
                <a:cs typeface="+mn-cs"/>
                <a:hlinkClick r:id="rId3" tooltip="Resource Description Framework"/>
              </a:rPr>
              <a:t>RDF</a:t>
            </a:r>
            <a:r>
              <a:rPr lang="en-PH" sz="1200" b="1" i="0" kern="1200" dirty="0">
                <a:solidFill>
                  <a:schemeClr val="tx1"/>
                </a:solidFill>
                <a:effectLst/>
                <a:latin typeface="+mn-lt"/>
                <a:ea typeface="+mn-ea"/>
                <a:cs typeface="+mn-cs"/>
              </a:rPr>
              <a:t> Site Summary</a:t>
            </a:r>
            <a:r>
              <a:rPr lang="en-PH" sz="1200" b="0" i="0" kern="1200" dirty="0">
                <a:solidFill>
                  <a:schemeClr val="tx1"/>
                </a:solidFill>
                <a:effectLst/>
                <a:latin typeface="+mn-lt"/>
                <a:ea typeface="+mn-ea"/>
                <a:cs typeface="+mn-cs"/>
              </a:rPr>
              <a:t>; often called </a:t>
            </a:r>
            <a:r>
              <a:rPr lang="en-PH" sz="1200" b="1" i="0" kern="1200" dirty="0">
                <a:solidFill>
                  <a:schemeClr val="tx1"/>
                </a:solidFill>
                <a:effectLst/>
                <a:latin typeface="+mn-lt"/>
                <a:ea typeface="+mn-ea"/>
                <a:cs typeface="+mn-cs"/>
              </a:rPr>
              <a:t>Really Simple Syndication</a:t>
            </a:r>
            <a:r>
              <a:rPr lang="en-PH" sz="1200" b="0" i="0" kern="1200" dirty="0">
                <a:solidFill>
                  <a:schemeClr val="tx1"/>
                </a:solidFill>
                <a:effectLst/>
                <a:latin typeface="+mn-lt"/>
                <a:ea typeface="+mn-ea"/>
                <a:cs typeface="+mn-cs"/>
              </a:rPr>
              <a:t>) is a type of </a:t>
            </a:r>
            <a:r>
              <a:rPr lang="en-PH" sz="1200" b="0" i="0" u="none" strike="noStrike" kern="1200" dirty="0">
                <a:solidFill>
                  <a:schemeClr val="tx1"/>
                </a:solidFill>
                <a:effectLst/>
                <a:latin typeface="+mn-lt"/>
                <a:ea typeface="+mn-ea"/>
                <a:cs typeface="+mn-cs"/>
                <a:hlinkClick r:id="rId4" tooltip="Web feed"/>
              </a:rPr>
              <a:t>web feed</a:t>
            </a:r>
            <a:r>
              <a:rPr lang="en-PH" sz="1200" b="0" i="0" u="none" strike="noStrike" kern="1200" baseline="30000" dirty="0">
                <a:solidFill>
                  <a:schemeClr val="tx1"/>
                </a:solidFill>
                <a:effectLst/>
                <a:latin typeface="+mn-lt"/>
                <a:ea typeface="+mn-ea"/>
                <a:cs typeface="+mn-cs"/>
                <a:hlinkClick r:id="rId5"/>
              </a:rPr>
              <a:t>[2]</a:t>
            </a:r>
            <a:r>
              <a:rPr lang="en-PH" sz="1200" b="0" i="0" kern="1200" dirty="0">
                <a:solidFill>
                  <a:schemeClr val="tx1"/>
                </a:solidFill>
                <a:effectLst/>
                <a:latin typeface="+mn-lt"/>
                <a:ea typeface="+mn-ea"/>
                <a:cs typeface="+mn-cs"/>
              </a:rPr>
              <a:t> which allows users to access updates to </a:t>
            </a:r>
            <a:r>
              <a:rPr lang="en-PH" sz="1200" b="0" i="0" u="none" strike="noStrike" kern="1200" dirty="0">
                <a:solidFill>
                  <a:schemeClr val="tx1"/>
                </a:solidFill>
                <a:effectLst/>
                <a:latin typeface="+mn-lt"/>
                <a:ea typeface="+mn-ea"/>
                <a:cs typeface="+mn-cs"/>
                <a:hlinkClick r:id="rId6" tooltip="Online content"/>
              </a:rPr>
              <a:t>online content</a:t>
            </a:r>
            <a:r>
              <a:rPr lang="en-PH" sz="1200" b="0" i="0" kern="1200" dirty="0">
                <a:solidFill>
                  <a:schemeClr val="tx1"/>
                </a:solidFill>
                <a:effectLst/>
                <a:latin typeface="+mn-lt"/>
                <a:ea typeface="+mn-ea"/>
                <a:cs typeface="+mn-cs"/>
              </a:rPr>
              <a:t> in a standardized, computer-readable format. </a:t>
            </a:r>
            <a:endParaRPr lang="en-PH"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12</a:t>
            </a:fld>
            <a:endParaRPr lang="en-PH"/>
          </a:p>
        </p:txBody>
      </p:sp>
    </p:spTree>
    <p:extLst>
      <p:ext uri="{BB962C8B-B14F-4D97-AF65-F5344CB8AC3E}">
        <p14:creationId xmlns:p14="http://schemas.microsoft.com/office/powerpoint/2010/main" val="145399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dirty="0"/>
              <a:t>It is difficult to identify when this transition began. It just happened. </a:t>
            </a:r>
            <a:endParaRPr lang="en-PH" b="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14</a:t>
            </a:fld>
            <a:endParaRPr lang="en-PH"/>
          </a:p>
        </p:txBody>
      </p:sp>
    </p:spTree>
    <p:extLst>
      <p:ext uri="{BB962C8B-B14F-4D97-AF65-F5344CB8AC3E}">
        <p14:creationId xmlns:p14="http://schemas.microsoft.com/office/powerpoint/2010/main" val="4161020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Recommendation </a:t>
            </a:r>
            <a:r>
              <a:rPr lang="en-US" dirty="0" err="1"/>
              <a:t>sonn</a:t>
            </a:r>
            <a:r>
              <a:rPr lang="en-US" dirty="0"/>
              <a:t> TripAdvisor.com, Booking.com. Agoda.com, etc. </a:t>
            </a:r>
            <a:endParaRPr lang="en-PH"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15</a:t>
            </a:fld>
            <a:endParaRPr lang="en-PH"/>
          </a:p>
        </p:txBody>
      </p:sp>
    </p:spTree>
    <p:extLst>
      <p:ext uri="{BB962C8B-B14F-4D97-AF65-F5344CB8AC3E}">
        <p14:creationId xmlns:p14="http://schemas.microsoft.com/office/powerpoint/2010/main" val="367064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PH" sz="1200" b="1" i="0" kern="1200" dirty="0">
                <a:solidFill>
                  <a:schemeClr val="tx1"/>
                </a:solidFill>
                <a:effectLst/>
                <a:latin typeface="+mn-lt"/>
                <a:ea typeface="+mn-ea"/>
                <a:cs typeface="+mn-cs"/>
              </a:rPr>
              <a:t>Microformats</a:t>
            </a:r>
            <a:r>
              <a:rPr lang="en-PH" sz="1200" b="0" i="0" kern="1200" dirty="0">
                <a:solidFill>
                  <a:schemeClr val="tx1"/>
                </a:solidFill>
                <a:effectLst/>
                <a:latin typeface="+mn-lt"/>
                <a:ea typeface="+mn-ea"/>
                <a:cs typeface="+mn-cs"/>
              </a:rPr>
              <a:t> are small patterns of HTML to represent commonly published things like people, events, blog posts, reviews and tags in web pages.</a:t>
            </a:r>
          </a:p>
          <a:p>
            <a:r>
              <a:rPr lang="en-PH" sz="1200" b="1" i="0" kern="1200" dirty="0">
                <a:solidFill>
                  <a:schemeClr val="tx1"/>
                </a:solidFill>
                <a:effectLst/>
                <a:latin typeface="+mn-lt"/>
                <a:ea typeface="+mn-ea"/>
                <a:cs typeface="+mn-cs"/>
              </a:rPr>
              <a:t>Microdata</a:t>
            </a:r>
            <a:r>
              <a:rPr lang="en-PH" sz="1200" b="0" i="0" kern="1200" dirty="0">
                <a:solidFill>
                  <a:schemeClr val="tx1"/>
                </a:solidFill>
                <a:effectLst/>
                <a:latin typeface="+mn-lt"/>
                <a:ea typeface="+mn-ea"/>
                <a:cs typeface="+mn-cs"/>
              </a:rPr>
              <a:t> is a WHATWG HTML specification used to nest metadata within existing content on web pages.</a:t>
            </a:r>
          </a:p>
          <a:p>
            <a:r>
              <a:rPr lang="en-PH" sz="1200" b="1" i="0" kern="1200" dirty="0" err="1">
                <a:solidFill>
                  <a:schemeClr val="tx1"/>
                </a:solidFill>
                <a:effectLst/>
                <a:latin typeface="+mn-lt"/>
                <a:ea typeface="+mn-ea"/>
                <a:cs typeface="+mn-cs"/>
              </a:rPr>
              <a:t>RDFa</a:t>
            </a:r>
            <a:r>
              <a:rPr lang="en-PH" sz="1200" b="0" i="0" kern="1200" dirty="0">
                <a:solidFill>
                  <a:schemeClr val="tx1"/>
                </a:solidFill>
                <a:effectLst/>
                <a:latin typeface="+mn-lt"/>
                <a:ea typeface="+mn-ea"/>
                <a:cs typeface="+mn-cs"/>
              </a:rPr>
              <a:t> (or Resource Description Framework in Attributes) is a W3C Recommendation that adds a set of attribute-level extensions to HTML, XHTML and various XML-based document types for embedding rich metadata within Web documents.</a:t>
            </a:r>
            <a:endParaRPr lang="en-PH" b="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271EA5A-1789-4D9A-A2A3-C77524D85A3B}" type="slidenum">
              <a:rPr lang="en-PH" smtClean="0"/>
              <a:t>16</a:t>
            </a:fld>
            <a:endParaRPr lang="en-PH"/>
          </a:p>
        </p:txBody>
      </p:sp>
    </p:spTree>
    <p:extLst>
      <p:ext uri="{BB962C8B-B14F-4D97-AF65-F5344CB8AC3E}">
        <p14:creationId xmlns:p14="http://schemas.microsoft.com/office/powerpoint/2010/main" val="2123553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6857968" cy="5143500"/>
          </a:xfrm>
          <a:prstGeom prst="rect">
            <a:avLst/>
          </a:prstGeom>
          <a:noFill/>
          <a:ln>
            <a:noFill/>
          </a:ln>
        </p:spPr>
      </p:pic>
      <p:sp>
        <p:nvSpPr>
          <p:cNvPr id="11" name="Google Shape;11;p2"/>
          <p:cNvSpPr txBox="1">
            <a:spLocks noGrp="1"/>
          </p:cNvSpPr>
          <p:nvPr>
            <p:ph type="ctrTitle"/>
          </p:nvPr>
        </p:nvSpPr>
        <p:spPr>
          <a:xfrm>
            <a:off x="514350" y="1991825"/>
            <a:ext cx="340425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3750"/>
            </a:lvl1pPr>
            <a:lvl2pPr lvl="1">
              <a:spcBef>
                <a:spcPts val="0"/>
              </a:spcBef>
              <a:spcAft>
                <a:spcPts val="0"/>
              </a:spcAft>
              <a:buSzPts val="5000"/>
              <a:buNone/>
              <a:defRPr sz="3750"/>
            </a:lvl2pPr>
            <a:lvl3pPr lvl="2">
              <a:spcBef>
                <a:spcPts val="0"/>
              </a:spcBef>
              <a:spcAft>
                <a:spcPts val="0"/>
              </a:spcAft>
              <a:buSzPts val="5000"/>
              <a:buNone/>
              <a:defRPr sz="3750"/>
            </a:lvl3pPr>
            <a:lvl4pPr lvl="3">
              <a:spcBef>
                <a:spcPts val="0"/>
              </a:spcBef>
              <a:spcAft>
                <a:spcPts val="0"/>
              </a:spcAft>
              <a:buSzPts val="5000"/>
              <a:buNone/>
              <a:defRPr sz="3750"/>
            </a:lvl4pPr>
            <a:lvl5pPr lvl="4">
              <a:spcBef>
                <a:spcPts val="0"/>
              </a:spcBef>
              <a:spcAft>
                <a:spcPts val="0"/>
              </a:spcAft>
              <a:buSzPts val="5000"/>
              <a:buNone/>
              <a:defRPr sz="3750"/>
            </a:lvl5pPr>
            <a:lvl6pPr lvl="5">
              <a:spcBef>
                <a:spcPts val="0"/>
              </a:spcBef>
              <a:spcAft>
                <a:spcPts val="0"/>
              </a:spcAft>
              <a:buSzPts val="5000"/>
              <a:buNone/>
              <a:defRPr sz="3750"/>
            </a:lvl6pPr>
            <a:lvl7pPr lvl="6">
              <a:spcBef>
                <a:spcPts val="0"/>
              </a:spcBef>
              <a:spcAft>
                <a:spcPts val="0"/>
              </a:spcAft>
              <a:buSzPts val="5000"/>
              <a:buNone/>
              <a:defRPr sz="3750"/>
            </a:lvl7pPr>
            <a:lvl8pPr lvl="7">
              <a:spcBef>
                <a:spcPts val="0"/>
              </a:spcBef>
              <a:spcAft>
                <a:spcPts val="0"/>
              </a:spcAft>
              <a:buSzPts val="5000"/>
              <a:buNone/>
              <a:defRPr sz="3750"/>
            </a:lvl8pPr>
            <a:lvl9pPr lvl="8">
              <a:spcBef>
                <a:spcPts val="0"/>
              </a:spcBef>
              <a:spcAft>
                <a:spcPts val="0"/>
              </a:spcAft>
              <a:buSzPts val="5000"/>
              <a:buNone/>
              <a:defRPr sz="375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6858000" cy="5143500"/>
          </a:xfrm>
          <a:prstGeom prst="rect">
            <a:avLst/>
          </a:prstGeom>
          <a:noFill/>
          <a:ln>
            <a:noFill/>
          </a:ln>
        </p:spPr>
      </p:pic>
      <p:sp>
        <p:nvSpPr>
          <p:cNvPr id="35" name="Google Shape;35;p7"/>
          <p:cNvSpPr txBox="1">
            <a:spLocks noGrp="1"/>
          </p:cNvSpPr>
          <p:nvPr>
            <p:ph type="title"/>
          </p:nvPr>
        </p:nvSpPr>
        <p:spPr>
          <a:xfrm>
            <a:off x="435413" y="205975"/>
            <a:ext cx="48042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435413" y="1352550"/>
            <a:ext cx="1504350" cy="3202200"/>
          </a:xfrm>
          <a:prstGeom prst="rect">
            <a:avLst/>
          </a:prstGeom>
        </p:spPr>
        <p:txBody>
          <a:bodyPr spcFirstLastPara="1" wrap="square" lIns="0" tIns="0" rIns="0" bIns="0" anchor="t" anchorCtr="0">
            <a:noAutofit/>
          </a:bodyPr>
          <a:lstStyle>
            <a:lvl1pPr marL="342900" lvl="0" indent="-247650" rtl="0">
              <a:spcBef>
                <a:spcPts val="450"/>
              </a:spcBef>
              <a:spcAft>
                <a:spcPts val="0"/>
              </a:spcAft>
              <a:buSzPts val="1600"/>
              <a:buChar char="⬡"/>
              <a:defRPr sz="1200"/>
            </a:lvl1pPr>
            <a:lvl2pPr marL="685800" lvl="1" indent="-247650" rtl="0">
              <a:spcBef>
                <a:spcPts val="0"/>
              </a:spcBef>
              <a:spcAft>
                <a:spcPts val="0"/>
              </a:spcAft>
              <a:buSzPts val="1600"/>
              <a:buChar char="∙"/>
              <a:defRPr sz="1200"/>
            </a:lvl2pPr>
            <a:lvl3pPr marL="1028700" lvl="2" indent="-247650" rtl="0">
              <a:spcBef>
                <a:spcPts val="0"/>
              </a:spcBef>
              <a:spcAft>
                <a:spcPts val="0"/>
              </a:spcAft>
              <a:buSzPts val="1600"/>
              <a:buChar char="∙"/>
              <a:defRPr sz="1200"/>
            </a:lvl3pPr>
            <a:lvl4pPr marL="1371600" lvl="3" indent="-247650" rtl="0">
              <a:spcBef>
                <a:spcPts val="0"/>
              </a:spcBef>
              <a:spcAft>
                <a:spcPts val="0"/>
              </a:spcAft>
              <a:buSzPts val="1600"/>
              <a:buChar char="●"/>
              <a:defRPr sz="1200"/>
            </a:lvl4pPr>
            <a:lvl5pPr marL="1714500" lvl="4" indent="-247650" rtl="0">
              <a:spcBef>
                <a:spcPts val="0"/>
              </a:spcBef>
              <a:spcAft>
                <a:spcPts val="0"/>
              </a:spcAft>
              <a:buSzPts val="1600"/>
              <a:buChar char="○"/>
              <a:defRPr sz="1200"/>
            </a:lvl5pPr>
            <a:lvl6pPr marL="2057400" lvl="5" indent="-247650" rtl="0">
              <a:spcBef>
                <a:spcPts val="0"/>
              </a:spcBef>
              <a:spcAft>
                <a:spcPts val="0"/>
              </a:spcAft>
              <a:buSzPts val="1600"/>
              <a:buChar char="■"/>
              <a:defRPr sz="1200"/>
            </a:lvl6pPr>
            <a:lvl7pPr marL="2400300" lvl="6" indent="-247650" rtl="0">
              <a:spcBef>
                <a:spcPts val="0"/>
              </a:spcBef>
              <a:spcAft>
                <a:spcPts val="0"/>
              </a:spcAft>
              <a:buSzPts val="1600"/>
              <a:buChar char="●"/>
              <a:defRPr sz="1200"/>
            </a:lvl7pPr>
            <a:lvl8pPr marL="2743200" lvl="7" indent="-247650" rtl="0">
              <a:spcBef>
                <a:spcPts val="0"/>
              </a:spcBef>
              <a:spcAft>
                <a:spcPts val="0"/>
              </a:spcAft>
              <a:buSzPts val="1600"/>
              <a:buChar char="○"/>
              <a:defRPr sz="1200"/>
            </a:lvl8pPr>
            <a:lvl9pPr marL="3086100" lvl="8" indent="-247650" rtl="0">
              <a:spcBef>
                <a:spcPts val="0"/>
              </a:spcBef>
              <a:spcAft>
                <a:spcPts val="0"/>
              </a:spcAft>
              <a:buSzPts val="1600"/>
              <a:buChar char="■"/>
              <a:defRPr sz="1200"/>
            </a:lvl9pPr>
          </a:lstStyle>
          <a:p>
            <a:endParaRPr/>
          </a:p>
        </p:txBody>
      </p:sp>
      <p:sp>
        <p:nvSpPr>
          <p:cNvPr id="37" name="Google Shape;37;p7"/>
          <p:cNvSpPr txBox="1">
            <a:spLocks noGrp="1"/>
          </p:cNvSpPr>
          <p:nvPr>
            <p:ph type="body" idx="2"/>
          </p:nvPr>
        </p:nvSpPr>
        <p:spPr>
          <a:xfrm>
            <a:off x="2085335" y="1352550"/>
            <a:ext cx="1504350" cy="3202200"/>
          </a:xfrm>
          <a:prstGeom prst="rect">
            <a:avLst/>
          </a:prstGeom>
        </p:spPr>
        <p:txBody>
          <a:bodyPr spcFirstLastPara="1" wrap="square" lIns="0" tIns="0" rIns="0" bIns="0" anchor="t" anchorCtr="0">
            <a:noAutofit/>
          </a:bodyPr>
          <a:lstStyle>
            <a:lvl1pPr marL="342900" lvl="0" indent="-247650" rtl="0">
              <a:spcBef>
                <a:spcPts val="450"/>
              </a:spcBef>
              <a:spcAft>
                <a:spcPts val="0"/>
              </a:spcAft>
              <a:buSzPts val="1600"/>
              <a:buChar char="⬡"/>
              <a:defRPr sz="1200"/>
            </a:lvl1pPr>
            <a:lvl2pPr marL="685800" lvl="1" indent="-247650" rtl="0">
              <a:spcBef>
                <a:spcPts val="0"/>
              </a:spcBef>
              <a:spcAft>
                <a:spcPts val="0"/>
              </a:spcAft>
              <a:buSzPts val="1600"/>
              <a:buChar char="∙"/>
              <a:defRPr sz="1200"/>
            </a:lvl2pPr>
            <a:lvl3pPr marL="1028700" lvl="2" indent="-247650" rtl="0">
              <a:spcBef>
                <a:spcPts val="0"/>
              </a:spcBef>
              <a:spcAft>
                <a:spcPts val="0"/>
              </a:spcAft>
              <a:buSzPts val="1600"/>
              <a:buChar char="∙"/>
              <a:defRPr sz="1200"/>
            </a:lvl3pPr>
            <a:lvl4pPr marL="1371600" lvl="3" indent="-247650" rtl="0">
              <a:spcBef>
                <a:spcPts val="0"/>
              </a:spcBef>
              <a:spcAft>
                <a:spcPts val="0"/>
              </a:spcAft>
              <a:buSzPts val="1600"/>
              <a:buChar char="●"/>
              <a:defRPr sz="1200"/>
            </a:lvl4pPr>
            <a:lvl5pPr marL="1714500" lvl="4" indent="-247650" rtl="0">
              <a:spcBef>
                <a:spcPts val="0"/>
              </a:spcBef>
              <a:spcAft>
                <a:spcPts val="0"/>
              </a:spcAft>
              <a:buSzPts val="1600"/>
              <a:buChar char="○"/>
              <a:defRPr sz="1200"/>
            </a:lvl5pPr>
            <a:lvl6pPr marL="2057400" lvl="5" indent="-247650" rtl="0">
              <a:spcBef>
                <a:spcPts val="0"/>
              </a:spcBef>
              <a:spcAft>
                <a:spcPts val="0"/>
              </a:spcAft>
              <a:buSzPts val="1600"/>
              <a:buChar char="■"/>
              <a:defRPr sz="1200"/>
            </a:lvl6pPr>
            <a:lvl7pPr marL="2400300" lvl="6" indent="-247650" rtl="0">
              <a:spcBef>
                <a:spcPts val="0"/>
              </a:spcBef>
              <a:spcAft>
                <a:spcPts val="0"/>
              </a:spcAft>
              <a:buSzPts val="1600"/>
              <a:buChar char="●"/>
              <a:defRPr sz="1200"/>
            </a:lvl7pPr>
            <a:lvl8pPr marL="2743200" lvl="7" indent="-247650" rtl="0">
              <a:spcBef>
                <a:spcPts val="0"/>
              </a:spcBef>
              <a:spcAft>
                <a:spcPts val="0"/>
              </a:spcAft>
              <a:buSzPts val="1600"/>
              <a:buChar char="○"/>
              <a:defRPr sz="1200"/>
            </a:lvl8pPr>
            <a:lvl9pPr marL="3086100" lvl="8" indent="-247650" rtl="0">
              <a:spcBef>
                <a:spcPts val="0"/>
              </a:spcBef>
              <a:spcAft>
                <a:spcPts val="0"/>
              </a:spcAft>
              <a:buSzPts val="1600"/>
              <a:buChar char="■"/>
              <a:defRPr sz="1200"/>
            </a:lvl9pPr>
          </a:lstStyle>
          <a:p>
            <a:endParaRPr/>
          </a:p>
        </p:txBody>
      </p:sp>
      <p:sp>
        <p:nvSpPr>
          <p:cNvPr id="38" name="Google Shape;38;p7"/>
          <p:cNvSpPr txBox="1">
            <a:spLocks noGrp="1"/>
          </p:cNvSpPr>
          <p:nvPr>
            <p:ph type="body" idx="3"/>
          </p:nvPr>
        </p:nvSpPr>
        <p:spPr>
          <a:xfrm>
            <a:off x="3735258" y="1352550"/>
            <a:ext cx="1504350" cy="3202200"/>
          </a:xfrm>
          <a:prstGeom prst="rect">
            <a:avLst/>
          </a:prstGeom>
        </p:spPr>
        <p:txBody>
          <a:bodyPr spcFirstLastPara="1" wrap="square" lIns="0" tIns="0" rIns="0" bIns="0" anchor="t" anchorCtr="0">
            <a:noAutofit/>
          </a:bodyPr>
          <a:lstStyle>
            <a:lvl1pPr marL="342900" lvl="0" indent="-247650" rtl="0">
              <a:spcBef>
                <a:spcPts val="450"/>
              </a:spcBef>
              <a:spcAft>
                <a:spcPts val="0"/>
              </a:spcAft>
              <a:buSzPts val="1600"/>
              <a:buChar char="⬡"/>
              <a:defRPr sz="1200"/>
            </a:lvl1pPr>
            <a:lvl2pPr marL="685800" lvl="1" indent="-247650" rtl="0">
              <a:spcBef>
                <a:spcPts val="0"/>
              </a:spcBef>
              <a:spcAft>
                <a:spcPts val="0"/>
              </a:spcAft>
              <a:buSzPts val="1600"/>
              <a:buChar char="∙"/>
              <a:defRPr sz="1200"/>
            </a:lvl2pPr>
            <a:lvl3pPr marL="1028700" lvl="2" indent="-247650" rtl="0">
              <a:spcBef>
                <a:spcPts val="0"/>
              </a:spcBef>
              <a:spcAft>
                <a:spcPts val="0"/>
              </a:spcAft>
              <a:buSzPts val="1600"/>
              <a:buChar char="∙"/>
              <a:defRPr sz="1200"/>
            </a:lvl3pPr>
            <a:lvl4pPr marL="1371600" lvl="3" indent="-247650" rtl="0">
              <a:spcBef>
                <a:spcPts val="0"/>
              </a:spcBef>
              <a:spcAft>
                <a:spcPts val="0"/>
              </a:spcAft>
              <a:buSzPts val="1600"/>
              <a:buChar char="●"/>
              <a:defRPr sz="1200"/>
            </a:lvl4pPr>
            <a:lvl5pPr marL="1714500" lvl="4" indent="-247650" rtl="0">
              <a:spcBef>
                <a:spcPts val="0"/>
              </a:spcBef>
              <a:spcAft>
                <a:spcPts val="0"/>
              </a:spcAft>
              <a:buSzPts val="1600"/>
              <a:buChar char="○"/>
              <a:defRPr sz="1200"/>
            </a:lvl5pPr>
            <a:lvl6pPr marL="2057400" lvl="5" indent="-247650" rtl="0">
              <a:spcBef>
                <a:spcPts val="0"/>
              </a:spcBef>
              <a:spcAft>
                <a:spcPts val="0"/>
              </a:spcAft>
              <a:buSzPts val="1600"/>
              <a:buChar char="■"/>
              <a:defRPr sz="1200"/>
            </a:lvl6pPr>
            <a:lvl7pPr marL="2400300" lvl="6" indent="-247650" rtl="0">
              <a:spcBef>
                <a:spcPts val="0"/>
              </a:spcBef>
              <a:spcAft>
                <a:spcPts val="0"/>
              </a:spcAft>
              <a:buSzPts val="1600"/>
              <a:buChar char="●"/>
              <a:defRPr sz="1200"/>
            </a:lvl7pPr>
            <a:lvl8pPr marL="2743200" lvl="7" indent="-247650" rtl="0">
              <a:spcBef>
                <a:spcPts val="0"/>
              </a:spcBef>
              <a:spcAft>
                <a:spcPts val="0"/>
              </a:spcAft>
              <a:buSzPts val="1600"/>
              <a:buChar char="○"/>
              <a:defRPr sz="1200"/>
            </a:lvl8pPr>
            <a:lvl9pPr marL="3086100" lvl="8" indent="-247650" rtl="0">
              <a:spcBef>
                <a:spcPts val="0"/>
              </a:spcBef>
              <a:spcAft>
                <a:spcPts val="0"/>
              </a:spcAft>
              <a:buSzPts val="1600"/>
              <a:buChar char="■"/>
              <a:defRPr sz="1200"/>
            </a:lvl9pPr>
          </a:lstStyle>
          <a:p>
            <a:endParaRPr/>
          </a:p>
        </p:txBody>
      </p:sp>
      <p:sp>
        <p:nvSpPr>
          <p:cNvPr id="39" name="Google Shape;39;p7"/>
          <p:cNvSpPr txBox="1">
            <a:spLocks noGrp="1"/>
          </p:cNvSpPr>
          <p:nvPr>
            <p:ph type="sldNum" idx="12"/>
          </p:nvPr>
        </p:nvSpPr>
        <p:spPr>
          <a:xfrm>
            <a:off x="6360438" y="4749851"/>
            <a:ext cx="411525"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881094" y="4476750"/>
            <a:ext cx="900113" cy="209550"/>
          </a:xfrm>
          <a:prstGeom prst="rect">
            <a:avLst/>
          </a:prstGeom>
        </p:spPr>
        <p:txBody>
          <a:bodyPr/>
          <a:lstStyle/>
          <a:p>
            <a:fld id="{B61BEF0D-F0BB-DE4B-95CE-6DB70DBA9567}" type="datetimeFigureOut">
              <a:rPr lang="en-US" dirty="0"/>
              <a:pPr/>
              <a:t>10/26/2021</a:t>
            </a:fld>
            <a:endParaRPr lang="en-US" dirty="0"/>
          </a:p>
        </p:txBody>
      </p:sp>
      <p:sp>
        <p:nvSpPr>
          <p:cNvPr id="3" name="Footer Placeholder 2"/>
          <p:cNvSpPr>
            <a:spLocks noGrp="1"/>
          </p:cNvSpPr>
          <p:nvPr>
            <p:ph type="ftr" sz="quarter" idx="11"/>
          </p:nvPr>
        </p:nvSpPr>
        <p:spPr>
          <a:xfrm>
            <a:off x="728664" y="4476750"/>
            <a:ext cx="4109569" cy="209550"/>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87376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7" name="Straight Connector 6"/>
          <p:cNvCxnSpPr/>
          <p:nvPr/>
        </p:nvCxnSpPr>
        <p:spPr>
          <a:xfrm>
            <a:off x="785345" y="1816100"/>
            <a:ext cx="5291606"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881094" y="4476750"/>
            <a:ext cx="900113" cy="209550"/>
          </a:xfrm>
          <a:prstGeom prst="rect">
            <a:avLst/>
          </a:prstGeom>
        </p:spPr>
        <p:txBody>
          <a:bodyPr/>
          <a:lstStyle/>
          <a:p>
            <a:fld id="{52647F38-B617-4D2F-AE0A-013F0C4D2C57}" type="datetimeFigureOut">
              <a:rPr lang="en-US" dirty="0"/>
              <a:t>10/26/2021</a:t>
            </a:fld>
            <a:endParaRPr lang="en-US" dirty="0"/>
          </a:p>
        </p:txBody>
      </p:sp>
      <p:sp>
        <p:nvSpPr>
          <p:cNvPr id="5" name="Footer Placeholder 4"/>
          <p:cNvSpPr>
            <a:spLocks noGrp="1"/>
          </p:cNvSpPr>
          <p:nvPr>
            <p:ph type="ftr" sz="quarter" idx="11"/>
          </p:nvPr>
        </p:nvSpPr>
        <p:spPr>
          <a:xfrm>
            <a:off x="728664" y="4476750"/>
            <a:ext cx="4109569" cy="20955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9494136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5413" y="205975"/>
            <a:ext cx="45108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435413" y="1352550"/>
            <a:ext cx="45108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6360438" y="4749851"/>
            <a:ext cx="411525" cy="393600"/>
          </a:xfrm>
          <a:prstGeom prst="rect">
            <a:avLst/>
          </a:prstGeom>
          <a:noFill/>
          <a:ln>
            <a:noFill/>
          </a:ln>
        </p:spPr>
        <p:txBody>
          <a:bodyPr spcFirstLastPara="1" wrap="square" lIns="0" tIns="0" rIns="0" bIns="0" anchor="ctr" anchorCtr="0">
            <a:noAutofit/>
          </a:bodyPr>
          <a:lstStyle>
            <a:lvl1pPr lvl="0" algn="r">
              <a:buNone/>
              <a:defRPr sz="975">
                <a:solidFill>
                  <a:schemeClr val="lt1"/>
                </a:solidFill>
                <a:latin typeface="Lexend Deca"/>
                <a:ea typeface="Lexend Deca"/>
                <a:cs typeface="Lexend Deca"/>
                <a:sym typeface="Lexend Deca"/>
              </a:defRPr>
            </a:lvl1pPr>
            <a:lvl2pPr lvl="1" algn="r">
              <a:buNone/>
              <a:defRPr sz="975">
                <a:solidFill>
                  <a:schemeClr val="lt1"/>
                </a:solidFill>
                <a:latin typeface="Lexend Deca"/>
                <a:ea typeface="Lexend Deca"/>
                <a:cs typeface="Lexend Deca"/>
                <a:sym typeface="Lexend Deca"/>
              </a:defRPr>
            </a:lvl2pPr>
            <a:lvl3pPr lvl="2" algn="r">
              <a:buNone/>
              <a:defRPr sz="975">
                <a:solidFill>
                  <a:schemeClr val="lt1"/>
                </a:solidFill>
                <a:latin typeface="Lexend Deca"/>
                <a:ea typeface="Lexend Deca"/>
                <a:cs typeface="Lexend Deca"/>
                <a:sym typeface="Lexend Deca"/>
              </a:defRPr>
            </a:lvl3pPr>
            <a:lvl4pPr lvl="3" algn="r">
              <a:buNone/>
              <a:defRPr sz="975">
                <a:solidFill>
                  <a:schemeClr val="lt1"/>
                </a:solidFill>
                <a:latin typeface="Lexend Deca"/>
                <a:ea typeface="Lexend Deca"/>
                <a:cs typeface="Lexend Deca"/>
                <a:sym typeface="Lexend Deca"/>
              </a:defRPr>
            </a:lvl4pPr>
            <a:lvl5pPr lvl="4" algn="r">
              <a:buNone/>
              <a:defRPr sz="975">
                <a:solidFill>
                  <a:schemeClr val="lt1"/>
                </a:solidFill>
                <a:latin typeface="Lexend Deca"/>
                <a:ea typeface="Lexend Deca"/>
                <a:cs typeface="Lexend Deca"/>
                <a:sym typeface="Lexend Deca"/>
              </a:defRPr>
            </a:lvl5pPr>
            <a:lvl6pPr lvl="5" algn="r">
              <a:buNone/>
              <a:defRPr sz="975">
                <a:solidFill>
                  <a:schemeClr val="lt1"/>
                </a:solidFill>
                <a:latin typeface="Lexend Deca"/>
                <a:ea typeface="Lexend Deca"/>
                <a:cs typeface="Lexend Deca"/>
                <a:sym typeface="Lexend Deca"/>
              </a:defRPr>
            </a:lvl6pPr>
            <a:lvl7pPr lvl="6" algn="r">
              <a:buNone/>
              <a:defRPr sz="975">
                <a:solidFill>
                  <a:schemeClr val="lt1"/>
                </a:solidFill>
                <a:latin typeface="Lexend Deca"/>
                <a:ea typeface="Lexend Deca"/>
                <a:cs typeface="Lexend Deca"/>
                <a:sym typeface="Lexend Deca"/>
              </a:defRPr>
            </a:lvl7pPr>
            <a:lvl8pPr lvl="7" algn="r">
              <a:buNone/>
              <a:defRPr sz="975">
                <a:solidFill>
                  <a:schemeClr val="lt1"/>
                </a:solidFill>
                <a:latin typeface="Lexend Deca"/>
                <a:ea typeface="Lexend Deca"/>
                <a:cs typeface="Lexend Deca"/>
                <a:sym typeface="Lexend Deca"/>
              </a:defRPr>
            </a:lvl8pPr>
            <a:lvl9pPr lvl="8" algn="r">
              <a:buNone/>
              <a:defRPr sz="975">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61" r:id="rId3"/>
    <p:sldLayoutId id="2147483662"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1" name="Google Shape;61;p13"/>
          <p:cNvPicPr preferRelativeResize="0"/>
          <p:nvPr/>
        </p:nvPicPr>
        <p:blipFill>
          <a:blip r:embed="rId3">
            <a:alphaModFix/>
          </a:blip>
          <a:stretch>
            <a:fillRect/>
          </a:stretch>
        </p:blipFill>
        <p:spPr>
          <a:xfrm>
            <a:off x="4420856" y="1431117"/>
            <a:ext cx="1337138" cy="1523813"/>
          </a:xfrm>
          <a:prstGeom prst="rect">
            <a:avLst/>
          </a:prstGeom>
          <a:noFill/>
          <a:ln>
            <a:noFill/>
          </a:ln>
        </p:spPr>
      </p:pic>
      <p:sp>
        <p:nvSpPr>
          <p:cNvPr id="60" name="Google Shape;60;p13"/>
          <p:cNvSpPr txBox="1">
            <a:spLocks noGrp="1"/>
          </p:cNvSpPr>
          <p:nvPr>
            <p:ph type="ctrTitle"/>
          </p:nvPr>
        </p:nvSpPr>
        <p:spPr>
          <a:xfrm>
            <a:off x="354288" y="2085080"/>
            <a:ext cx="4735138" cy="869850"/>
          </a:xfrm>
          <a:prstGeom prst="rect">
            <a:avLst/>
          </a:prstGeom>
        </p:spPr>
        <p:txBody>
          <a:bodyPr spcFirstLastPara="1" wrap="square" lIns="0" tIns="0" rIns="0" bIns="0" anchor="ctr" anchorCtr="0">
            <a:noAutofit/>
          </a:bodyPr>
          <a:lstStyle/>
          <a:p>
            <a:pPr eaLnBrk="1" hangingPunct="1">
              <a:lnSpc>
                <a:spcPct val="90000"/>
              </a:lnSpc>
            </a:pPr>
            <a:r>
              <a:rPr lang="en-US" dirty="0" smtClean="0"/>
              <a:t>Topic </a:t>
            </a:r>
            <a:r>
              <a:rPr lang="en-US" dirty="0" smtClean="0"/>
              <a:t>V</a:t>
            </a:r>
            <a:r>
              <a:rPr lang="en-US" dirty="0" smtClean="0"/>
              <a:t/>
            </a:r>
            <a:br>
              <a:rPr lang="en-US" dirty="0" smtClean="0"/>
            </a:br>
            <a:r>
              <a:rPr lang="en-US" dirty="0" smtClean="0"/>
              <a:t>The Internet</a:t>
            </a:r>
            <a:endParaRPr lang="en-US" altLang="en-US" sz="4050" b="0" dirty="0"/>
          </a:p>
        </p:txBody>
      </p:sp>
      <p:pic>
        <p:nvPicPr>
          <p:cNvPr id="62" name="Google Shape;62;p13"/>
          <p:cNvPicPr preferRelativeResize="0"/>
          <p:nvPr/>
        </p:nvPicPr>
        <p:blipFill>
          <a:blip r:embed="rId4">
            <a:alphaModFix/>
          </a:blip>
          <a:stretch>
            <a:fillRect/>
          </a:stretch>
        </p:blipFill>
        <p:spPr>
          <a:xfrm>
            <a:off x="3990611" y="926680"/>
            <a:ext cx="496875" cy="544913"/>
          </a:xfrm>
          <a:prstGeom prst="rect">
            <a:avLst/>
          </a:prstGeom>
          <a:noFill/>
          <a:ln>
            <a:noFill/>
          </a:ln>
        </p:spPr>
      </p:pic>
      <p:pic>
        <p:nvPicPr>
          <p:cNvPr id="63" name="Google Shape;63;p13"/>
          <p:cNvPicPr preferRelativeResize="0"/>
          <p:nvPr/>
        </p:nvPicPr>
        <p:blipFill>
          <a:blip r:embed="rId5">
            <a:alphaModFix/>
          </a:blip>
          <a:stretch>
            <a:fillRect/>
          </a:stretch>
        </p:blipFill>
        <p:spPr>
          <a:xfrm>
            <a:off x="5695328" y="1306396"/>
            <a:ext cx="361556" cy="393900"/>
          </a:xfrm>
          <a:prstGeom prst="rect">
            <a:avLst/>
          </a:prstGeom>
          <a:noFill/>
          <a:ln>
            <a:noFill/>
          </a:ln>
        </p:spPr>
      </p:pic>
      <p:pic>
        <p:nvPicPr>
          <p:cNvPr id="64" name="Google Shape;64;p13"/>
          <p:cNvPicPr preferRelativeResize="0"/>
          <p:nvPr/>
        </p:nvPicPr>
        <p:blipFill>
          <a:blip r:embed="rId6">
            <a:alphaModFix/>
          </a:blip>
          <a:stretch>
            <a:fillRect/>
          </a:stretch>
        </p:blipFill>
        <p:spPr>
          <a:xfrm>
            <a:off x="4216269" y="3668870"/>
            <a:ext cx="439624" cy="514725"/>
          </a:xfrm>
          <a:prstGeom prst="rect">
            <a:avLst/>
          </a:prstGeom>
          <a:noFill/>
          <a:ln>
            <a:noFill/>
          </a:ln>
        </p:spPr>
      </p:pic>
      <p:pic>
        <p:nvPicPr>
          <p:cNvPr id="65" name="Google Shape;65;p13"/>
          <p:cNvPicPr preferRelativeResize="0"/>
          <p:nvPr/>
        </p:nvPicPr>
        <p:blipFill>
          <a:blip r:embed="rId7">
            <a:alphaModFix/>
          </a:blip>
          <a:stretch>
            <a:fillRect/>
          </a:stretch>
        </p:blipFill>
        <p:spPr>
          <a:xfrm>
            <a:off x="6303299" y="3361267"/>
            <a:ext cx="241388" cy="336319"/>
          </a:xfrm>
          <a:prstGeom prst="rect">
            <a:avLst/>
          </a:prstGeom>
          <a:noFill/>
          <a:ln>
            <a:noFill/>
          </a:ln>
        </p:spPr>
      </p:pic>
      <p:pic>
        <p:nvPicPr>
          <p:cNvPr id="66" name="Google Shape;66;p13"/>
          <p:cNvPicPr preferRelativeResize="0"/>
          <p:nvPr/>
        </p:nvPicPr>
        <p:blipFill>
          <a:blip r:embed="rId7">
            <a:alphaModFix/>
          </a:blip>
          <a:stretch>
            <a:fillRect/>
          </a:stretch>
        </p:blipFill>
        <p:spPr>
          <a:xfrm>
            <a:off x="6498445" y="3461349"/>
            <a:ext cx="241388" cy="336319"/>
          </a:xfrm>
          <a:prstGeom prst="rect">
            <a:avLst/>
          </a:prstGeom>
          <a:noFill/>
          <a:ln>
            <a:noFill/>
          </a:ln>
        </p:spPr>
      </p:pic>
    </p:spTree>
    <p:extLst>
      <p:ext uri="{BB962C8B-B14F-4D97-AF65-F5344CB8AC3E}">
        <p14:creationId xmlns:p14="http://schemas.microsoft.com/office/powerpoint/2010/main" val="3491003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031E7E-FF85-4D26-ADDB-C0655FFE132C}"/>
              </a:ext>
            </a:extLst>
          </p:cNvPr>
          <p:cNvSpPr>
            <a:spLocks noGrp="1"/>
          </p:cNvSpPr>
          <p:nvPr>
            <p:ph type="title"/>
          </p:nvPr>
        </p:nvSpPr>
        <p:spPr/>
        <p:txBody>
          <a:bodyPr>
            <a:normAutofit/>
          </a:bodyPr>
          <a:lstStyle/>
          <a:p>
            <a:r>
              <a:rPr lang="en-US" sz="3600" dirty="0"/>
              <a:t>WEB 2.0</a:t>
            </a:r>
            <a:endParaRPr lang="en-PH" sz="3600" dirty="0"/>
          </a:p>
        </p:txBody>
      </p:sp>
      <p:sp>
        <p:nvSpPr>
          <p:cNvPr id="3" name="Content Placeholder 2">
            <a:extLst>
              <a:ext uri="{FF2B5EF4-FFF2-40B4-BE49-F238E27FC236}">
                <a16:creationId xmlns:a16="http://schemas.microsoft.com/office/drawing/2014/main" xmlns="" id="{9385325D-EE17-42C4-BE7D-4A92A3A6BA48}"/>
              </a:ext>
            </a:extLst>
          </p:cNvPr>
          <p:cNvSpPr>
            <a:spLocks noGrp="1"/>
          </p:cNvSpPr>
          <p:nvPr>
            <p:ph idx="1"/>
          </p:nvPr>
        </p:nvSpPr>
        <p:spPr>
          <a:xfrm>
            <a:off x="292800" y="1397291"/>
            <a:ext cx="6120584" cy="2371275"/>
          </a:xfrm>
        </p:spPr>
        <p:txBody>
          <a:bodyPr>
            <a:noAutofit/>
          </a:bodyPr>
          <a:lstStyle/>
          <a:p>
            <a:pPr algn="just">
              <a:buFont typeface="Arial" panose="020B0604020202020204" pitchFamily="34" charset="0"/>
              <a:buChar char="•"/>
            </a:pPr>
            <a:r>
              <a:rPr lang="en-US" sz="1800" dirty="0"/>
              <a:t>The term Web 2.0 was first used around 2004. </a:t>
            </a:r>
          </a:p>
          <a:p>
            <a:pPr algn="just">
              <a:buFont typeface="Arial" panose="020B0604020202020204" pitchFamily="34" charset="0"/>
              <a:buChar char="•"/>
            </a:pPr>
            <a:r>
              <a:rPr lang="en-US" sz="1800" dirty="0"/>
              <a:t>Internet technology became </a:t>
            </a:r>
            <a:r>
              <a:rPr lang="en-US" sz="1800" b="1" dirty="0"/>
              <a:t>more and more interactive.</a:t>
            </a:r>
          </a:p>
          <a:p>
            <a:pPr algn="just">
              <a:buFont typeface="Arial" panose="020B0604020202020204" pitchFamily="34" charset="0"/>
              <a:buChar char="•"/>
            </a:pPr>
            <a:r>
              <a:rPr lang="en-US" sz="1800" dirty="0"/>
              <a:t>The internet became more available for everyone.</a:t>
            </a:r>
            <a:endParaRPr lang="en-US" sz="1800" b="1" dirty="0"/>
          </a:p>
          <a:p>
            <a:pPr algn="just">
              <a:buFont typeface="Arial" panose="020B0604020202020204" pitchFamily="34" charset="0"/>
              <a:buChar char="•"/>
            </a:pPr>
            <a:r>
              <a:rPr lang="en-US" sz="1800" dirty="0"/>
              <a:t>The users can now interact, contribute, and create their own internet space and content </a:t>
            </a:r>
            <a:r>
              <a:rPr lang="en-US" sz="1800" b="1" dirty="0"/>
              <a:t>(Explosion of Information &amp; Social Media). </a:t>
            </a:r>
            <a:endParaRPr lang="en-PH" sz="1800" b="1" dirty="0"/>
          </a:p>
        </p:txBody>
      </p:sp>
    </p:spTree>
    <p:extLst>
      <p:ext uri="{BB962C8B-B14F-4D97-AF65-F5344CB8AC3E}">
        <p14:creationId xmlns:p14="http://schemas.microsoft.com/office/powerpoint/2010/main" val="377847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CCCDEE9-CA6F-4987-8FFE-9FD82C33FE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86584" y="623451"/>
            <a:ext cx="4200525" cy="798100"/>
          </a:xfrm>
          <a:prstGeom prst="rect">
            <a:avLst/>
          </a:prstGeom>
        </p:spPr>
      </p:pic>
      <p:pic>
        <p:nvPicPr>
          <p:cNvPr id="3074" name="Picture 2" descr="Image result for yahoo as a portal">
            <a:extLst>
              <a:ext uri="{FF2B5EF4-FFF2-40B4-BE49-F238E27FC236}">
                <a16:creationId xmlns:a16="http://schemas.microsoft.com/office/drawing/2014/main" xmlns="" id="{F27678F0-EB6A-461F-832B-C1DA2BAA1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907" y="1667422"/>
            <a:ext cx="3965476" cy="299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354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28" y="886060"/>
            <a:ext cx="5541744" cy="3371380"/>
          </a:xfrm>
          <a:prstGeom prst="rect">
            <a:avLst/>
          </a:prstGeom>
        </p:spPr>
      </p:pic>
    </p:spTree>
    <p:extLst>
      <p:ext uri="{BB962C8B-B14F-4D97-AF65-F5344CB8AC3E}">
        <p14:creationId xmlns:p14="http://schemas.microsoft.com/office/powerpoint/2010/main" val="4258810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Social Media">
            <a:extLst>
              <a:ext uri="{FF2B5EF4-FFF2-40B4-BE49-F238E27FC236}">
                <a16:creationId xmlns:a16="http://schemas.microsoft.com/office/drawing/2014/main" xmlns="" id="{7BD7EA52-26B6-411D-8748-446267B34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1" y="848677"/>
            <a:ext cx="6178553" cy="347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129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031E7E-FF85-4D26-ADDB-C0655FFE132C}"/>
              </a:ext>
            </a:extLst>
          </p:cNvPr>
          <p:cNvSpPr>
            <a:spLocks noGrp="1"/>
          </p:cNvSpPr>
          <p:nvPr>
            <p:ph type="title"/>
          </p:nvPr>
        </p:nvSpPr>
        <p:spPr/>
        <p:txBody>
          <a:bodyPr>
            <a:normAutofit/>
          </a:bodyPr>
          <a:lstStyle/>
          <a:p>
            <a:r>
              <a:rPr lang="en-US" sz="3600" dirty="0">
                <a:latin typeface="+mj-lt"/>
              </a:rPr>
              <a:t>WEB 3.0</a:t>
            </a:r>
            <a:endParaRPr lang="en-PH" sz="3600" dirty="0">
              <a:latin typeface="+mj-lt"/>
            </a:endParaRPr>
          </a:p>
        </p:txBody>
      </p:sp>
      <p:sp>
        <p:nvSpPr>
          <p:cNvPr id="3" name="Content Placeholder 2">
            <a:extLst>
              <a:ext uri="{FF2B5EF4-FFF2-40B4-BE49-F238E27FC236}">
                <a16:creationId xmlns:a16="http://schemas.microsoft.com/office/drawing/2014/main" xmlns="" id="{9385325D-EE17-42C4-BE7D-4A92A3A6BA48}"/>
              </a:ext>
            </a:extLst>
          </p:cNvPr>
          <p:cNvSpPr>
            <a:spLocks noGrp="1"/>
          </p:cNvSpPr>
          <p:nvPr>
            <p:ph idx="1"/>
          </p:nvPr>
        </p:nvSpPr>
        <p:spPr>
          <a:xfrm>
            <a:off x="435413" y="1430847"/>
            <a:ext cx="5912957" cy="3166319"/>
          </a:xfrm>
        </p:spPr>
        <p:txBody>
          <a:bodyPr>
            <a:normAutofit/>
          </a:bodyPr>
          <a:lstStyle/>
          <a:p>
            <a:pPr algn="just">
              <a:buFont typeface="Arial" panose="020B0604020202020204" pitchFamily="34" charset="0"/>
              <a:buChar char="•"/>
            </a:pPr>
            <a:r>
              <a:rPr lang="en-US" sz="1800" dirty="0"/>
              <a:t>It is described by </a:t>
            </a:r>
            <a:r>
              <a:rPr lang="en-US" sz="1800" b="1" dirty="0"/>
              <a:t>Time Berners-Lee </a:t>
            </a:r>
            <a:r>
              <a:rPr lang="en-US" sz="1800" dirty="0"/>
              <a:t>(Father of the WWW) as the </a:t>
            </a:r>
            <a:r>
              <a:rPr lang="en-US" sz="1800" b="1" i="1" dirty="0"/>
              <a:t>read-write-execute web.</a:t>
            </a:r>
            <a:endParaRPr lang="en-US" sz="1800" dirty="0"/>
          </a:p>
          <a:p>
            <a:pPr algn="just">
              <a:buFont typeface="Arial" panose="020B0604020202020204" pitchFamily="34" charset="0"/>
              <a:buChar char="•"/>
            </a:pPr>
            <a:r>
              <a:rPr lang="en-US" sz="1800" dirty="0"/>
              <a:t>It is referred to as the semantic web or data driven web content and response. </a:t>
            </a:r>
          </a:p>
          <a:p>
            <a:pPr algn="just">
              <a:buFont typeface="Arial" panose="020B0604020202020204" pitchFamily="34" charset="0"/>
              <a:buChar char="•"/>
            </a:pPr>
            <a:r>
              <a:rPr lang="en-US" sz="1800" dirty="0"/>
              <a:t>The context of the search of the user is processed by a programming language to help the user by presenting options of what the person is interested in.</a:t>
            </a:r>
          </a:p>
          <a:p>
            <a:pPr algn="just">
              <a:buFont typeface="Arial" panose="020B0604020202020204" pitchFamily="34" charset="0"/>
              <a:buChar char="•"/>
            </a:pPr>
            <a:r>
              <a:rPr lang="en-US" sz="1800" dirty="0"/>
              <a:t>It will not make Web 2.0 obsolete. </a:t>
            </a:r>
            <a:endParaRPr lang="en-PH" sz="1800" dirty="0"/>
          </a:p>
        </p:txBody>
      </p:sp>
    </p:spTree>
    <p:extLst>
      <p:ext uri="{BB962C8B-B14F-4D97-AF65-F5344CB8AC3E}">
        <p14:creationId xmlns:p14="http://schemas.microsoft.com/office/powerpoint/2010/main" val="2106524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azada">
            <a:extLst>
              <a:ext uri="{FF2B5EF4-FFF2-40B4-BE49-F238E27FC236}">
                <a16:creationId xmlns:a16="http://schemas.microsoft.com/office/drawing/2014/main" xmlns="" id="{64CA7FD1-2060-4180-801E-A893A5C6F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656" y="970354"/>
            <a:ext cx="2067668" cy="8270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xmlns="" id="{6BEB526B-997E-4A96-A53C-5A24BAF25D7E}"/>
              </a:ext>
            </a:extLst>
          </p:cNvPr>
          <p:cNvCxnSpPr>
            <a:cxnSpLocks/>
          </p:cNvCxnSpPr>
          <p:nvPr/>
        </p:nvCxnSpPr>
        <p:spPr>
          <a:xfrm>
            <a:off x="3068011" y="1400665"/>
            <a:ext cx="942975"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xmlns="" id="{241C57D3-04A9-4DF4-A8E3-BFF58A780311}"/>
              </a:ext>
            </a:extLst>
          </p:cNvPr>
          <p:cNvPicPr>
            <a:picLocks noChangeAspect="1"/>
          </p:cNvPicPr>
          <p:nvPr/>
        </p:nvPicPr>
        <p:blipFill>
          <a:blip r:embed="rId4"/>
          <a:stretch>
            <a:fillRect/>
          </a:stretch>
        </p:blipFill>
        <p:spPr>
          <a:xfrm>
            <a:off x="1105564" y="1982030"/>
            <a:ext cx="4457700" cy="1953239"/>
          </a:xfrm>
          <a:prstGeom prst="rect">
            <a:avLst/>
          </a:prstGeom>
          <a:effectLst>
            <a:outerShdw blurRad="63500" sx="102000" sy="102000" algn="ctr" rotWithShape="0">
              <a:prstClr val="black">
                <a:alpha val="40000"/>
              </a:prstClr>
            </a:outerShdw>
          </a:effectLst>
        </p:spPr>
      </p:pic>
      <p:cxnSp>
        <p:nvCxnSpPr>
          <p:cNvPr id="8" name="Straight Arrow Connector 7">
            <a:extLst>
              <a:ext uri="{FF2B5EF4-FFF2-40B4-BE49-F238E27FC236}">
                <a16:creationId xmlns:a16="http://schemas.microsoft.com/office/drawing/2014/main" xmlns="" id="{E3D68785-2DCC-4F8C-AE6A-08B39CDF7F8D}"/>
              </a:ext>
            </a:extLst>
          </p:cNvPr>
          <p:cNvCxnSpPr>
            <a:cxnSpLocks/>
          </p:cNvCxnSpPr>
          <p:nvPr/>
        </p:nvCxnSpPr>
        <p:spPr>
          <a:xfrm flipH="1">
            <a:off x="4376420" y="1701056"/>
            <a:ext cx="471755" cy="58159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pic>
        <p:nvPicPr>
          <p:cNvPr id="1026" name="Picture 2" descr="Forced into installing a Chrome extension - Malwarebytes Labs |  Malwarebytes Lab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428" y="764386"/>
            <a:ext cx="2126231" cy="151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2900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35" y="943977"/>
            <a:ext cx="5566130" cy="3255546"/>
          </a:xfrm>
          <a:prstGeom prst="rect">
            <a:avLst/>
          </a:prstGeom>
        </p:spPr>
      </p:pic>
    </p:spTree>
    <p:extLst>
      <p:ext uri="{BB962C8B-B14F-4D97-AF65-F5344CB8AC3E}">
        <p14:creationId xmlns:p14="http://schemas.microsoft.com/office/powerpoint/2010/main" val="3724239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FF6DB6-796C-4A43-AA1B-8C3DDB5FC3EC}"/>
              </a:ext>
            </a:extLst>
          </p:cNvPr>
          <p:cNvSpPr>
            <a:spLocks noGrp="1"/>
          </p:cNvSpPr>
          <p:nvPr>
            <p:ph type="title"/>
          </p:nvPr>
        </p:nvSpPr>
        <p:spPr/>
        <p:txBody>
          <a:bodyPr>
            <a:normAutofit fontScale="90000"/>
          </a:bodyPr>
          <a:lstStyle/>
          <a:p>
            <a:r>
              <a:rPr lang="en-US" sz="3038" dirty="0"/>
              <a:t>Technology Convergence</a:t>
            </a:r>
            <a:endParaRPr lang="en-PH" sz="3038" dirty="0"/>
          </a:p>
        </p:txBody>
      </p:sp>
      <p:sp>
        <p:nvSpPr>
          <p:cNvPr id="3" name="Content Placeholder 2">
            <a:extLst>
              <a:ext uri="{FF2B5EF4-FFF2-40B4-BE49-F238E27FC236}">
                <a16:creationId xmlns:a16="http://schemas.microsoft.com/office/drawing/2014/main" xmlns="" id="{A6E154C2-F758-4ADE-B58B-6C7C0DB80BF7}"/>
              </a:ext>
            </a:extLst>
          </p:cNvPr>
          <p:cNvSpPr>
            <a:spLocks noGrp="1"/>
          </p:cNvSpPr>
          <p:nvPr>
            <p:ph idx="1"/>
          </p:nvPr>
        </p:nvSpPr>
        <p:spPr>
          <a:xfrm>
            <a:off x="138419" y="2081212"/>
            <a:ext cx="6455328" cy="584836"/>
          </a:xfrm>
        </p:spPr>
        <p:txBody>
          <a:bodyPr/>
          <a:lstStyle/>
          <a:p>
            <a:pPr marL="0" indent="0">
              <a:buNone/>
            </a:pPr>
            <a:r>
              <a:rPr lang="en-US" sz="1200" b="1" dirty="0"/>
              <a:t>	</a:t>
            </a:r>
            <a:r>
              <a:rPr lang="en-US" sz="1200" dirty="0"/>
              <a:t>It is an evolution of technological developments that merge into a new system bringing together different types of applications and media. </a:t>
            </a:r>
            <a:endParaRPr lang="en-PH" sz="1200" b="1" dirty="0"/>
          </a:p>
        </p:txBody>
      </p:sp>
      <p:pic>
        <p:nvPicPr>
          <p:cNvPr id="4" name="Picture 3">
            <a:extLst>
              <a:ext uri="{FF2B5EF4-FFF2-40B4-BE49-F238E27FC236}">
                <a16:creationId xmlns:a16="http://schemas.microsoft.com/office/drawing/2014/main" xmlns="" id="{944F4824-6B4E-42AF-A7C1-AA2013E247F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3121" y="2763323"/>
            <a:ext cx="1184791" cy="1184791"/>
          </a:xfrm>
          <a:prstGeom prst="rect">
            <a:avLst/>
          </a:prstGeom>
        </p:spPr>
      </p:pic>
      <p:pic>
        <p:nvPicPr>
          <p:cNvPr id="7170" name="Picture 2" descr="Image result for ipad">
            <a:extLst>
              <a:ext uri="{FF2B5EF4-FFF2-40B4-BE49-F238E27FC236}">
                <a16:creationId xmlns:a16="http://schemas.microsoft.com/office/drawing/2014/main" xmlns="" id="{C4F6690C-3723-4282-B439-3B5ABA63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648" y="2666048"/>
            <a:ext cx="1434466" cy="143446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internet">
            <a:extLst>
              <a:ext uri="{FF2B5EF4-FFF2-40B4-BE49-F238E27FC236}">
                <a16:creationId xmlns:a16="http://schemas.microsoft.com/office/drawing/2014/main" xmlns="" id="{F28A9F7A-7238-4606-8AC6-EB20AB00F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60" y="2763323"/>
            <a:ext cx="1430894" cy="115463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xmlns="" id="{BE2913CC-AAD7-446A-B5C3-19C1F12A286B}"/>
              </a:ext>
            </a:extLst>
          </p:cNvPr>
          <p:cNvSpPr txBox="1">
            <a:spLocks/>
          </p:cNvSpPr>
          <p:nvPr/>
        </p:nvSpPr>
        <p:spPr>
          <a:xfrm>
            <a:off x="4708983" y="3090863"/>
            <a:ext cx="1746289" cy="584836"/>
          </a:xfrm>
          <a:prstGeom prst="rect">
            <a:avLst/>
          </a:prstGeom>
        </p:spPr>
        <p:txBody>
          <a:bodyPr vert="horz" lIns="51435" tIns="25718" rIns="51435" bIns="25718" rtlCol="0" anchor="t">
            <a:normAutofit fontScale="77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n-US" sz="1350" b="1" dirty="0"/>
              <a:t>	It is the single most important example of technological convergence.</a:t>
            </a:r>
            <a:endParaRPr lang="en-PH" sz="1350" b="1" dirty="0"/>
          </a:p>
        </p:txBody>
      </p:sp>
    </p:spTree>
    <p:extLst>
      <p:ext uri="{BB962C8B-B14F-4D97-AF65-F5344CB8AC3E}">
        <p14:creationId xmlns:p14="http://schemas.microsoft.com/office/powerpoint/2010/main" val="1250851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9156C7F-6FAF-40EF-8CF0-2AE589E24E1A}"/>
              </a:ext>
            </a:extLst>
          </p:cNvPr>
          <p:cNvPicPr>
            <a:picLocks noChangeAspect="1"/>
          </p:cNvPicPr>
          <p:nvPr/>
        </p:nvPicPr>
        <p:blipFill>
          <a:blip r:embed="rId3"/>
          <a:stretch>
            <a:fillRect/>
          </a:stretch>
        </p:blipFill>
        <p:spPr>
          <a:xfrm>
            <a:off x="830903" y="713850"/>
            <a:ext cx="5068995" cy="3710504"/>
          </a:xfrm>
          <a:prstGeom prst="rect">
            <a:avLst/>
          </a:prstGeom>
        </p:spPr>
      </p:pic>
    </p:spTree>
    <p:extLst>
      <p:ext uri="{BB962C8B-B14F-4D97-AF65-F5344CB8AC3E}">
        <p14:creationId xmlns:p14="http://schemas.microsoft.com/office/powerpoint/2010/main" val="2463294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EC28FC-05FE-4BCD-8278-7AEEB4BC8D3F}"/>
              </a:ext>
            </a:extLst>
          </p:cNvPr>
          <p:cNvSpPr>
            <a:spLocks noGrp="1"/>
          </p:cNvSpPr>
          <p:nvPr>
            <p:ph type="title"/>
          </p:nvPr>
        </p:nvSpPr>
        <p:spPr/>
        <p:txBody>
          <a:bodyPr>
            <a:normAutofit/>
          </a:bodyPr>
          <a:lstStyle/>
          <a:p>
            <a:r>
              <a:rPr lang="en-US" sz="3713" dirty="0"/>
              <a:t>SOCIAL MEDIA</a:t>
            </a:r>
            <a:endParaRPr lang="en-PH" sz="3713" dirty="0"/>
          </a:p>
        </p:txBody>
      </p:sp>
      <p:sp>
        <p:nvSpPr>
          <p:cNvPr id="3" name="Content Placeholder 2">
            <a:extLst>
              <a:ext uri="{FF2B5EF4-FFF2-40B4-BE49-F238E27FC236}">
                <a16:creationId xmlns:a16="http://schemas.microsoft.com/office/drawing/2014/main" xmlns="" id="{F43B01DB-46F7-47EC-8295-0806C3C336D1}"/>
              </a:ext>
            </a:extLst>
          </p:cNvPr>
          <p:cNvSpPr>
            <a:spLocks noGrp="1"/>
          </p:cNvSpPr>
          <p:nvPr>
            <p:ph idx="1"/>
          </p:nvPr>
        </p:nvSpPr>
        <p:spPr>
          <a:xfrm>
            <a:off x="285226" y="1437243"/>
            <a:ext cx="6300131" cy="1557627"/>
          </a:xfrm>
        </p:spPr>
        <p:txBody>
          <a:bodyPr>
            <a:normAutofit fontScale="92500" lnSpcReduction="10000"/>
          </a:bodyPr>
          <a:lstStyle/>
          <a:p>
            <a:pPr marL="0" indent="0" algn="just">
              <a:buNone/>
            </a:pPr>
            <a:r>
              <a:rPr lang="en-US" dirty="0" smtClean="0"/>
              <a:t>It </a:t>
            </a:r>
            <a:r>
              <a:rPr lang="en-US" dirty="0"/>
              <a:t>is a collection of internet-based communication tools and computer assisted channels dedicated to allow users to interact, communicate, and share information in a </a:t>
            </a:r>
            <a:r>
              <a:rPr lang="en-US" dirty="0" smtClean="0"/>
              <a:t>virtual </a:t>
            </a:r>
            <a:r>
              <a:rPr lang="en-US" dirty="0"/>
              <a:t>community and network</a:t>
            </a:r>
            <a:r>
              <a:rPr lang="en-US" dirty="0" smtClean="0"/>
              <a:t>.</a:t>
            </a:r>
            <a:endParaRPr lang="en-PH" dirty="0"/>
          </a:p>
        </p:txBody>
      </p:sp>
      <p:pic>
        <p:nvPicPr>
          <p:cNvPr id="8194" name="Picture 2" descr="Image result for facebook png">
            <a:extLst>
              <a:ext uri="{FF2B5EF4-FFF2-40B4-BE49-F238E27FC236}">
                <a16:creationId xmlns:a16="http://schemas.microsoft.com/office/drawing/2014/main" xmlns="" id="{F9CE67A1-6FEB-4D3A-BAB4-8A54DE4B4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02" y="3169976"/>
            <a:ext cx="1160034" cy="10401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twitter png">
            <a:extLst>
              <a:ext uri="{FF2B5EF4-FFF2-40B4-BE49-F238E27FC236}">
                <a16:creationId xmlns:a16="http://schemas.microsoft.com/office/drawing/2014/main" xmlns="" id="{9C276388-166A-4703-8CF7-4E6F445CF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85" y="3254693"/>
            <a:ext cx="1045813" cy="85019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instagram png">
            <a:extLst>
              <a:ext uri="{FF2B5EF4-FFF2-40B4-BE49-F238E27FC236}">
                <a16:creationId xmlns:a16="http://schemas.microsoft.com/office/drawing/2014/main" xmlns="" id="{F0FC2CDA-3900-4012-8341-22638AD25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923" y="3254693"/>
            <a:ext cx="850781" cy="85019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snapchat">
            <a:extLst>
              <a:ext uri="{FF2B5EF4-FFF2-40B4-BE49-F238E27FC236}">
                <a16:creationId xmlns:a16="http://schemas.microsoft.com/office/drawing/2014/main" xmlns="" id="{5ED6D07D-A325-4991-9D14-A85406516F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8287" y="3254692"/>
            <a:ext cx="848540" cy="84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22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Objectives</a:t>
            </a:r>
            <a:endParaRPr lang="en-US" dirty="0"/>
          </a:p>
        </p:txBody>
      </p:sp>
      <p:sp>
        <p:nvSpPr>
          <p:cNvPr id="3" name="Text Placeholder 2"/>
          <p:cNvSpPr>
            <a:spLocks noGrp="1"/>
          </p:cNvSpPr>
          <p:nvPr>
            <p:ph type="body" idx="1"/>
          </p:nvPr>
        </p:nvSpPr>
        <p:spPr>
          <a:xfrm>
            <a:off x="141797" y="1251882"/>
            <a:ext cx="6336551" cy="3202200"/>
          </a:xfrm>
        </p:spPr>
        <p:txBody>
          <a:bodyPr/>
          <a:lstStyle/>
          <a:p>
            <a:pPr algn="just">
              <a:buFont typeface="Arial" panose="020B0604020202020204" pitchFamily="34" charset="0"/>
              <a:buChar char="•"/>
            </a:pPr>
            <a:r>
              <a:rPr lang="en-US" sz="1600" dirty="0" smtClean="0">
                <a:latin typeface="+mj-lt"/>
              </a:rPr>
              <a:t>Discuss </a:t>
            </a:r>
            <a:r>
              <a:rPr lang="en-US" sz="1600" dirty="0">
                <a:latin typeface="+mj-lt"/>
              </a:rPr>
              <a:t>the evolution of webs</a:t>
            </a:r>
          </a:p>
          <a:p>
            <a:pPr algn="just">
              <a:buFont typeface="Arial" panose="020B0604020202020204" pitchFamily="34" charset="0"/>
              <a:buChar char="•"/>
            </a:pPr>
            <a:r>
              <a:rPr lang="en-US" sz="1600" dirty="0" smtClean="0">
                <a:latin typeface="+mj-lt"/>
              </a:rPr>
              <a:t>Identify </a:t>
            </a:r>
            <a:r>
              <a:rPr lang="en-US" sz="1600" dirty="0">
                <a:latin typeface="+mj-lt"/>
              </a:rPr>
              <a:t>different online systems, functions, and platforms available today. </a:t>
            </a:r>
            <a:endParaRPr lang="en-US" sz="1600" dirty="0" smtClean="0">
              <a:latin typeface="+mj-lt"/>
            </a:endParaRPr>
          </a:p>
          <a:p>
            <a:pPr algn="just">
              <a:buFont typeface="Arial" panose="020B0604020202020204" pitchFamily="34" charset="0"/>
              <a:buChar char="•"/>
            </a:pPr>
            <a:r>
              <a:rPr lang="en-US" sz="1600" dirty="0" smtClean="0">
                <a:latin typeface="+mj-lt"/>
              </a:rPr>
              <a:t>Research </a:t>
            </a:r>
            <a:r>
              <a:rPr lang="en-US" sz="1600" dirty="0">
                <a:latin typeface="+mj-lt"/>
              </a:rPr>
              <a:t>latest trends in technology.</a:t>
            </a:r>
          </a:p>
          <a:p>
            <a:pPr algn="just">
              <a:buFont typeface="Arial" panose="020B0604020202020204" pitchFamily="34" charset="0"/>
              <a:buChar char="•"/>
            </a:pPr>
            <a:r>
              <a:rPr lang="en-US" sz="1600" dirty="0" smtClean="0">
                <a:latin typeface="+mj-lt"/>
              </a:rPr>
              <a:t>Explore </a:t>
            </a:r>
            <a:r>
              <a:rPr lang="en-US" sz="1600" dirty="0">
                <a:latin typeface="+mj-lt"/>
              </a:rPr>
              <a:t>the current breakthrough technologies and disruptive innovations that have emerged the past few years</a:t>
            </a:r>
          </a:p>
          <a:p>
            <a:pPr algn="just">
              <a:buFont typeface="Arial" panose="020B0604020202020204" pitchFamily="34" charset="0"/>
              <a:buChar char="•"/>
            </a:pPr>
            <a:r>
              <a:rPr lang="en-US" sz="1600" dirty="0" smtClean="0">
                <a:latin typeface="+mj-lt"/>
              </a:rPr>
              <a:t>Identify </a:t>
            </a:r>
            <a:r>
              <a:rPr lang="en-US" sz="1600" dirty="0">
                <a:latin typeface="+mj-lt"/>
              </a:rPr>
              <a:t>and </a:t>
            </a:r>
            <a:r>
              <a:rPr lang="en-US" sz="1600" dirty="0" smtClean="0">
                <a:latin typeface="+mj-lt"/>
              </a:rPr>
              <a:t>analyze </a:t>
            </a:r>
            <a:r>
              <a:rPr lang="en-US" sz="1600" dirty="0">
                <a:latin typeface="+mj-lt"/>
              </a:rPr>
              <a:t>various emerging technologies. </a:t>
            </a:r>
            <a:endParaRPr lang="en-US" sz="1600" dirty="0" smtClean="0">
              <a:latin typeface="+mj-lt"/>
            </a:endParaRPr>
          </a:p>
          <a:p>
            <a:pPr algn="just">
              <a:buFont typeface="Arial" panose="020B0604020202020204" pitchFamily="34" charset="0"/>
              <a:buChar char="•"/>
            </a:pPr>
            <a:r>
              <a:rPr lang="en-US" sz="1600" dirty="0" smtClean="0">
                <a:latin typeface="+mj-lt"/>
              </a:rPr>
              <a:t>Identify </a:t>
            </a:r>
            <a:r>
              <a:rPr lang="en-US" sz="1600" dirty="0">
                <a:latin typeface="+mj-lt"/>
              </a:rPr>
              <a:t>the current trends in the society. </a:t>
            </a:r>
            <a:endParaRPr lang="en-US" sz="1600" dirty="0" smtClean="0">
              <a:latin typeface="+mj-lt"/>
            </a:endParaRPr>
          </a:p>
          <a:p>
            <a:pPr algn="just">
              <a:buFont typeface="Arial" panose="020B0604020202020204" pitchFamily="34" charset="0"/>
              <a:buChar char="•"/>
            </a:pPr>
            <a:r>
              <a:rPr lang="en-US" sz="1600" dirty="0" smtClean="0">
                <a:latin typeface="+mj-lt"/>
              </a:rPr>
              <a:t>Understand </a:t>
            </a:r>
            <a:r>
              <a:rPr lang="en-US" sz="1600" dirty="0">
                <a:latin typeface="+mj-lt"/>
              </a:rPr>
              <a:t>the impact of emerging technologies in a global context.</a:t>
            </a:r>
          </a:p>
        </p:txBody>
      </p:sp>
      <p:sp>
        <p:nvSpPr>
          <p:cNvPr id="6" name="Slide Number Placeholder 5"/>
          <p:cNvSpPr>
            <a:spLocks noGrp="1"/>
          </p:cNvSpPr>
          <p:nvPr>
            <p:ph type="sldNum" idx="12"/>
          </p:nvPr>
        </p:nvSpPr>
        <p:spPr/>
        <p:txBody>
          <a:bodyPr/>
          <a:lstStyle/>
          <a:p>
            <a:fld id="{00000000-1234-1234-1234-123412341234}" type="slidenum">
              <a:rPr lang="en" smtClean="0"/>
              <a:pPr/>
              <a:t>2</a:t>
            </a:fld>
            <a:endParaRPr lang="en"/>
          </a:p>
        </p:txBody>
      </p:sp>
    </p:spTree>
    <p:extLst>
      <p:ext uri="{BB962C8B-B14F-4D97-AF65-F5344CB8AC3E}">
        <p14:creationId xmlns:p14="http://schemas.microsoft.com/office/powerpoint/2010/main" val="2259654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DA27A88E-37C6-4CA7-9814-0834C1FE4287}"/>
              </a:ext>
            </a:extLst>
          </p:cNvPr>
          <p:cNvSpPr txBox="1">
            <a:spLocks/>
          </p:cNvSpPr>
          <p:nvPr/>
        </p:nvSpPr>
        <p:spPr>
          <a:xfrm>
            <a:off x="249068" y="2186130"/>
            <a:ext cx="6453736" cy="1579358"/>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n-US" dirty="0">
                <a:solidFill>
                  <a:schemeClr val="bg1"/>
                </a:solidFill>
              </a:rPr>
              <a:t>	 It is a popular free social networking site with more than a billion users around the globe that allows its users to create profiles, upload photos and videos, create and join groups, react to friend’s posts, creative events, send messages, keeping in touch with close friends, and relatives. </a:t>
            </a:r>
            <a:endParaRPr lang="en-PH" dirty="0">
              <a:solidFill>
                <a:schemeClr val="bg1"/>
              </a:solidFill>
            </a:endParaRPr>
          </a:p>
        </p:txBody>
      </p:sp>
      <p:pic>
        <p:nvPicPr>
          <p:cNvPr id="5" name="Picture 2" descr="Image result for facebook png">
            <a:extLst>
              <a:ext uri="{FF2B5EF4-FFF2-40B4-BE49-F238E27FC236}">
                <a16:creationId xmlns:a16="http://schemas.microsoft.com/office/drawing/2014/main" xmlns="" id="{459F9474-FC37-40FB-9E3F-8FC09F8B9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13" y="496911"/>
            <a:ext cx="1781030" cy="159693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Facebook">
            <a:extLst>
              <a:ext uri="{FF2B5EF4-FFF2-40B4-BE49-F238E27FC236}">
                <a16:creationId xmlns:a16="http://schemas.microsoft.com/office/drawing/2014/main" xmlns="" id="{7984A1DA-7DC8-40C7-9C2C-6BC1C0034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34" y="923404"/>
            <a:ext cx="3771328" cy="743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88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DA27A88E-37C6-4CA7-9814-0834C1FE4287}"/>
              </a:ext>
            </a:extLst>
          </p:cNvPr>
          <p:cNvSpPr txBox="1">
            <a:spLocks/>
          </p:cNvSpPr>
          <p:nvPr/>
        </p:nvSpPr>
        <p:spPr>
          <a:xfrm>
            <a:off x="251670" y="2413735"/>
            <a:ext cx="6409189" cy="1537479"/>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n-US" sz="2000" dirty="0">
                <a:solidFill>
                  <a:schemeClr val="bg1"/>
                </a:solidFill>
              </a:rPr>
              <a:t>	With more than 300 Million users in 2016, this social networking site allows users to microblog or broadcast short messages called “tweets.” Registered Tweeter members can also read and follow tweets of other users. </a:t>
            </a:r>
            <a:endParaRPr lang="en-PH" sz="2000" dirty="0">
              <a:solidFill>
                <a:schemeClr val="bg1"/>
              </a:solidFill>
            </a:endParaRPr>
          </a:p>
        </p:txBody>
      </p:sp>
      <p:pic>
        <p:nvPicPr>
          <p:cNvPr id="5" name="Picture 2">
            <a:extLst>
              <a:ext uri="{FF2B5EF4-FFF2-40B4-BE49-F238E27FC236}">
                <a16:creationId xmlns:a16="http://schemas.microsoft.com/office/drawing/2014/main" xmlns="" id="{459F9474-FC37-40FB-9E3F-8FC09F8B9F4B}"/>
              </a:ext>
            </a:extLst>
          </p:cNvPr>
          <p:cNvPicPr>
            <a:picLocks noChangeAspect="1" noChangeArrowheads="1"/>
          </p:cNvPicPr>
          <p:nvPr/>
        </p:nvPicPr>
        <p:blipFill>
          <a:blip r:embed="rId2"/>
          <a:stretch>
            <a:fillRect/>
          </a:stretch>
        </p:blipFill>
        <p:spPr bwMode="auto">
          <a:xfrm>
            <a:off x="1290586" y="838554"/>
            <a:ext cx="1515843" cy="123255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xmlns="" id="{7984A1DA-7DC8-40C7-9C2C-6BC1C00345E8}"/>
              </a:ext>
            </a:extLst>
          </p:cNvPr>
          <p:cNvPicPr>
            <a:picLocks noChangeAspect="1" noChangeArrowheads="1"/>
          </p:cNvPicPr>
          <p:nvPr/>
        </p:nvPicPr>
        <p:blipFill>
          <a:blip r:embed="rId3"/>
          <a:stretch>
            <a:fillRect/>
          </a:stretch>
        </p:blipFill>
        <p:spPr bwMode="auto">
          <a:xfrm>
            <a:off x="2806429" y="946369"/>
            <a:ext cx="2613788" cy="1016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553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DA27A88E-37C6-4CA7-9814-0834C1FE4287}"/>
              </a:ext>
            </a:extLst>
          </p:cNvPr>
          <p:cNvSpPr txBox="1">
            <a:spLocks/>
          </p:cNvSpPr>
          <p:nvPr/>
        </p:nvSpPr>
        <p:spPr>
          <a:xfrm>
            <a:off x="243281" y="2539571"/>
            <a:ext cx="6316910" cy="1343362"/>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n-US" sz="1600" dirty="0">
                <a:solidFill>
                  <a:schemeClr val="bg1"/>
                </a:solidFill>
              </a:rPr>
              <a:t>Instagram allows users to edit and upload photos and short videos through a mobile app. Users can add a caption to each of their posts and use hashtags and location-based </a:t>
            </a:r>
            <a:r>
              <a:rPr lang="en-US" sz="1600" dirty="0" err="1">
                <a:solidFill>
                  <a:schemeClr val="bg1"/>
                </a:solidFill>
              </a:rPr>
              <a:t>geotags</a:t>
            </a:r>
            <a:r>
              <a:rPr lang="en-US" sz="1600" dirty="0">
                <a:solidFill>
                  <a:schemeClr val="bg1"/>
                </a:solidFill>
              </a:rPr>
              <a:t> to index these posts and make them searchable by other users within the app. Each post by a user appears on their followers' Instagram feeds and can also be viewed by the public when tagged using hashtags or </a:t>
            </a:r>
            <a:r>
              <a:rPr lang="en-US" sz="1600" dirty="0" err="1">
                <a:solidFill>
                  <a:schemeClr val="bg1"/>
                </a:solidFill>
              </a:rPr>
              <a:t>geotags</a:t>
            </a:r>
            <a:r>
              <a:rPr lang="en-US" sz="1600" dirty="0">
                <a:solidFill>
                  <a:schemeClr val="bg1"/>
                </a:solidFill>
              </a:rPr>
              <a:t>. Users also have the option of making their profile private so that only their followers can view their posts.</a:t>
            </a:r>
            <a:endParaRPr lang="en-PH" sz="1600" dirty="0">
              <a:solidFill>
                <a:schemeClr val="bg1"/>
              </a:solidFill>
            </a:endParaRPr>
          </a:p>
        </p:txBody>
      </p:sp>
      <p:pic>
        <p:nvPicPr>
          <p:cNvPr id="5" name="Picture 2">
            <a:extLst>
              <a:ext uri="{FF2B5EF4-FFF2-40B4-BE49-F238E27FC236}">
                <a16:creationId xmlns:a16="http://schemas.microsoft.com/office/drawing/2014/main" xmlns="" id="{459F9474-FC37-40FB-9E3F-8FC09F8B9F4B}"/>
              </a:ext>
            </a:extLst>
          </p:cNvPr>
          <p:cNvPicPr>
            <a:picLocks noChangeAspect="1" noChangeArrowheads="1"/>
          </p:cNvPicPr>
          <p:nvPr/>
        </p:nvPicPr>
        <p:blipFill>
          <a:blip r:embed="rId2"/>
          <a:stretch>
            <a:fillRect/>
          </a:stretch>
        </p:blipFill>
        <p:spPr bwMode="auto">
          <a:xfrm>
            <a:off x="1326610" y="1065057"/>
            <a:ext cx="1232555" cy="123255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instagram">
            <a:extLst>
              <a:ext uri="{FF2B5EF4-FFF2-40B4-BE49-F238E27FC236}">
                <a16:creationId xmlns:a16="http://schemas.microsoft.com/office/drawing/2014/main" xmlns="" id="{40C54623-69C5-4144-BDDC-EB233D6A3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290" y="1196847"/>
            <a:ext cx="3079064" cy="110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85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DA27A88E-37C6-4CA7-9814-0834C1FE4287}"/>
              </a:ext>
            </a:extLst>
          </p:cNvPr>
          <p:cNvSpPr txBox="1">
            <a:spLocks/>
          </p:cNvSpPr>
          <p:nvPr/>
        </p:nvSpPr>
        <p:spPr>
          <a:xfrm>
            <a:off x="385894" y="2665406"/>
            <a:ext cx="6233020" cy="1722036"/>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n-US" sz="1800" dirty="0" err="1">
                <a:solidFill>
                  <a:schemeClr val="bg1"/>
                </a:solidFill>
              </a:rPr>
              <a:t>Snapchat</a:t>
            </a:r>
            <a:r>
              <a:rPr lang="en-US" sz="1800" dirty="0">
                <a:solidFill>
                  <a:schemeClr val="bg1"/>
                </a:solidFill>
              </a:rPr>
              <a:t> is a mobile app and service for sharing photos, videos, and messages with other people. Once you view a message received via </a:t>
            </a:r>
            <a:r>
              <a:rPr lang="en-US" sz="1800" dirty="0" err="1">
                <a:solidFill>
                  <a:schemeClr val="bg1"/>
                </a:solidFill>
              </a:rPr>
              <a:t>Snapchat</a:t>
            </a:r>
            <a:r>
              <a:rPr lang="en-US" sz="1800" dirty="0">
                <a:solidFill>
                  <a:schemeClr val="bg1"/>
                </a:solidFill>
              </a:rPr>
              <a:t>, it is automatically deleted. This makes the service ideal for sharing quick updates with friends without accumulating media or messages on your mobile device.</a:t>
            </a:r>
            <a:endParaRPr lang="en-PH" sz="1800" dirty="0">
              <a:solidFill>
                <a:schemeClr val="bg1"/>
              </a:solidFill>
            </a:endParaRPr>
          </a:p>
        </p:txBody>
      </p:sp>
      <p:pic>
        <p:nvPicPr>
          <p:cNvPr id="5" name="Picture 2">
            <a:extLst>
              <a:ext uri="{FF2B5EF4-FFF2-40B4-BE49-F238E27FC236}">
                <a16:creationId xmlns:a16="http://schemas.microsoft.com/office/drawing/2014/main" xmlns="" id="{459F9474-FC37-40FB-9E3F-8FC09F8B9F4B}"/>
              </a:ext>
            </a:extLst>
          </p:cNvPr>
          <p:cNvPicPr>
            <a:picLocks noChangeAspect="1" noChangeArrowheads="1"/>
          </p:cNvPicPr>
          <p:nvPr/>
        </p:nvPicPr>
        <p:blipFill>
          <a:blip r:embed="rId2"/>
          <a:stretch>
            <a:fillRect/>
          </a:stretch>
        </p:blipFill>
        <p:spPr bwMode="auto">
          <a:xfrm>
            <a:off x="1187432" y="1066922"/>
            <a:ext cx="1232555" cy="122758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snapchat">
            <a:extLst>
              <a:ext uri="{FF2B5EF4-FFF2-40B4-BE49-F238E27FC236}">
                <a16:creationId xmlns:a16="http://schemas.microsoft.com/office/drawing/2014/main" xmlns="" id="{768A921C-B921-46F1-AF66-180C7DD105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39" t="63474" r="16042"/>
          <a:stretch/>
        </p:blipFill>
        <p:spPr bwMode="auto">
          <a:xfrm>
            <a:off x="2608057" y="1229901"/>
            <a:ext cx="3194639" cy="90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222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EC28FC-05FE-4BCD-8278-7AEEB4BC8D3F}"/>
              </a:ext>
            </a:extLst>
          </p:cNvPr>
          <p:cNvSpPr>
            <a:spLocks noGrp="1"/>
          </p:cNvSpPr>
          <p:nvPr>
            <p:ph type="title"/>
          </p:nvPr>
        </p:nvSpPr>
        <p:spPr/>
        <p:txBody>
          <a:bodyPr>
            <a:normAutofit/>
          </a:bodyPr>
          <a:lstStyle/>
          <a:p>
            <a:r>
              <a:rPr lang="en-US" sz="3600" dirty="0">
                <a:latin typeface="+mj-lt"/>
              </a:rPr>
              <a:t>MOBILE MEDIA</a:t>
            </a:r>
            <a:endParaRPr lang="en-PH" sz="3600" dirty="0">
              <a:latin typeface="+mj-lt"/>
            </a:endParaRPr>
          </a:p>
        </p:txBody>
      </p:sp>
      <p:sp>
        <p:nvSpPr>
          <p:cNvPr id="3" name="Content Placeholder 2">
            <a:extLst>
              <a:ext uri="{FF2B5EF4-FFF2-40B4-BE49-F238E27FC236}">
                <a16:creationId xmlns:a16="http://schemas.microsoft.com/office/drawing/2014/main" xmlns="" id="{F43B01DB-46F7-47EC-8295-0806C3C336D1}"/>
              </a:ext>
            </a:extLst>
          </p:cNvPr>
          <p:cNvSpPr>
            <a:spLocks noGrp="1"/>
          </p:cNvSpPr>
          <p:nvPr>
            <p:ph idx="1"/>
          </p:nvPr>
        </p:nvSpPr>
        <p:spPr>
          <a:xfrm>
            <a:off x="3584062" y="2081212"/>
            <a:ext cx="3018074" cy="2222340"/>
          </a:xfrm>
        </p:spPr>
        <p:txBody>
          <a:bodyPr>
            <a:normAutofit fontScale="92500" lnSpcReduction="20000"/>
          </a:bodyPr>
          <a:lstStyle/>
          <a:p>
            <a:pPr marL="0" indent="0" algn="just">
              <a:spcBef>
                <a:spcPts val="0"/>
              </a:spcBef>
              <a:buNone/>
            </a:pPr>
            <a:r>
              <a:rPr lang="en-PH" sz="1575" dirty="0"/>
              <a:t>	A range of handheld devices, from </a:t>
            </a:r>
            <a:r>
              <a:rPr lang="en-PH" sz="1575" b="1" dirty="0"/>
              <a:t>mobile</a:t>
            </a:r>
            <a:r>
              <a:rPr lang="en-PH" sz="1575" dirty="0"/>
              <a:t> phones, tablets, and e-readers to game consoles, primarily used as personal, interactive, Internet-enabled and user-controlled portable platforms that allow interconnected users to exchange personal and nonpersonal information ( Wei, 2013 ).</a:t>
            </a:r>
            <a:endParaRPr lang="en-PH" sz="2025" dirty="0"/>
          </a:p>
        </p:txBody>
      </p:sp>
      <p:pic>
        <p:nvPicPr>
          <p:cNvPr id="4" name="Picture 3">
            <a:extLst>
              <a:ext uri="{FF2B5EF4-FFF2-40B4-BE49-F238E27FC236}">
                <a16:creationId xmlns:a16="http://schemas.microsoft.com/office/drawing/2014/main" xmlns="" id="{5990A71D-15D6-4700-9B62-11AE121735C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6761" y="2081211"/>
            <a:ext cx="3214688" cy="1928813"/>
          </a:xfrm>
          <a:prstGeom prst="rect">
            <a:avLst/>
          </a:prstGeom>
        </p:spPr>
      </p:pic>
    </p:spTree>
    <p:extLst>
      <p:ext uri="{BB962C8B-B14F-4D97-AF65-F5344CB8AC3E}">
        <p14:creationId xmlns:p14="http://schemas.microsoft.com/office/powerpoint/2010/main" val="10839577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EC28FC-05FE-4BCD-8278-7AEEB4BC8D3F}"/>
              </a:ext>
            </a:extLst>
          </p:cNvPr>
          <p:cNvSpPr>
            <a:spLocks noGrp="1"/>
          </p:cNvSpPr>
          <p:nvPr>
            <p:ph type="title"/>
          </p:nvPr>
        </p:nvSpPr>
        <p:spPr/>
        <p:txBody>
          <a:bodyPr>
            <a:normAutofit/>
          </a:bodyPr>
          <a:lstStyle/>
          <a:p>
            <a:r>
              <a:rPr lang="en-US" sz="3600" dirty="0">
                <a:latin typeface="+mj-lt"/>
              </a:rPr>
              <a:t>ASSISTIVE MEDIA</a:t>
            </a:r>
            <a:endParaRPr lang="en-PH" sz="3600" dirty="0">
              <a:latin typeface="+mj-lt"/>
            </a:endParaRPr>
          </a:p>
        </p:txBody>
      </p:sp>
      <p:sp>
        <p:nvSpPr>
          <p:cNvPr id="3" name="Content Placeholder 2">
            <a:extLst>
              <a:ext uri="{FF2B5EF4-FFF2-40B4-BE49-F238E27FC236}">
                <a16:creationId xmlns:a16="http://schemas.microsoft.com/office/drawing/2014/main" xmlns="" id="{F43B01DB-46F7-47EC-8295-0806C3C336D1}"/>
              </a:ext>
            </a:extLst>
          </p:cNvPr>
          <p:cNvSpPr>
            <a:spLocks noGrp="1"/>
          </p:cNvSpPr>
          <p:nvPr>
            <p:ph idx="1"/>
          </p:nvPr>
        </p:nvSpPr>
        <p:spPr>
          <a:xfrm>
            <a:off x="285226" y="2081212"/>
            <a:ext cx="6216242" cy="2272674"/>
          </a:xfrm>
        </p:spPr>
        <p:txBody>
          <a:bodyPr>
            <a:normAutofit fontScale="77500" lnSpcReduction="20000"/>
          </a:bodyPr>
          <a:lstStyle/>
          <a:p>
            <a:pPr algn="just">
              <a:spcBef>
                <a:spcPts val="0"/>
              </a:spcBef>
              <a:buFont typeface="Arial" panose="020B0604020202020204" pitchFamily="34" charset="0"/>
              <a:buChar char="•"/>
            </a:pPr>
            <a:r>
              <a:rPr lang="en-US" dirty="0" smtClean="0"/>
              <a:t>It </a:t>
            </a:r>
            <a:r>
              <a:rPr lang="en-US" dirty="0"/>
              <a:t>is a nonprofit organization founded in 1996 in Michigan, USA. It was founded by David H. Harvey. </a:t>
            </a:r>
            <a:endParaRPr lang="en-PH" dirty="0"/>
          </a:p>
          <a:p>
            <a:pPr algn="just">
              <a:spcBef>
                <a:spcPts val="0"/>
              </a:spcBef>
              <a:buFont typeface="Arial" panose="020B0604020202020204" pitchFamily="34" charset="0"/>
              <a:buChar char="•"/>
            </a:pPr>
            <a:r>
              <a:rPr lang="en-US" dirty="0"/>
              <a:t>The organization was the first internet-based reading service for persons with visual and reading impairments.</a:t>
            </a:r>
          </a:p>
          <a:p>
            <a:pPr algn="just">
              <a:spcBef>
                <a:spcPts val="0"/>
              </a:spcBef>
              <a:buFont typeface="Arial" panose="020B0604020202020204" pitchFamily="34" charset="0"/>
              <a:buChar char="•"/>
            </a:pPr>
            <a:r>
              <a:rPr lang="en-US" dirty="0"/>
              <a:t>The produce and publish voice-recorded written materials on cassettes, </a:t>
            </a:r>
            <a:r>
              <a:rPr lang="en-US" dirty="0" err="1"/>
              <a:t>cds</a:t>
            </a:r>
            <a:r>
              <a:rPr lang="en-US" dirty="0"/>
              <a:t>, and in the internet. </a:t>
            </a:r>
          </a:p>
        </p:txBody>
      </p:sp>
    </p:spTree>
    <p:extLst>
      <p:ext uri="{BB962C8B-B14F-4D97-AF65-F5344CB8AC3E}">
        <p14:creationId xmlns:p14="http://schemas.microsoft.com/office/powerpoint/2010/main" val="2236790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35E72-6AE2-4C36-929E-86680456F7B9}"/>
              </a:ext>
            </a:extLst>
          </p:cNvPr>
          <p:cNvSpPr>
            <a:spLocks noGrp="1"/>
          </p:cNvSpPr>
          <p:nvPr>
            <p:ph type="title"/>
          </p:nvPr>
        </p:nvSpPr>
        <p:spPr/>
        <p:txBody>
          <a:bodyPr>
            <a:normAutofit/>
          </a:bodyPr>
          <a:lstStyle/>
          <a:p>
            <a:r>
              <a:rPr lang="en-US" sz="3600" dirty="0">
                <a:latin typeface="+mj-lt"/>
              </a:rPr>
              <a:t>REVIEW</a:t>
            </a:r>
            <a:endParaRPr lang="en-PH" sz="3600" dirty="0">
              <a:latin typeface="+mj-lt"/>
            </a:endParaRPr>
          </a:p>
        </p:txBody>
      </p:sp>
      <p:sp>
        <p:nvSpPr>
          <p:cNvPr id="3" name="Content Placeholder 2">
            <a:extLst>
              <a:ext uri="{FF2B5EF4-FFF2-40B4-BE49-F238E27FC236}">
                <a16:creationId xmlns:a16="http://schemas.microsoft.com/office/drawing/2014/main" xmlns="" id="{21A9B1CA-CD62-4986-B43A-8E5C7C2A7194}"/>
              </a:ext>
            </a:extLst>
          </p:cNvPr>
          <p:cNvSpPr>
            <a:spLocks noGrp="1"/>
          </p:cNvSpPr>
          <p:nvPr>
            <p:ph idx="1"/>
          </p:nvPr>
        </p:nvSpPr>
        <p:spPr>
          <a:xfrm>
            <a:off x="267633" y="1386106"/>
            <a:ext cx="6040888" cy="3161700"/>
          </a:xfrm>
        </p:spPr>
        <p:txBody>
          <a:bodyPr>
            <a:normAutofit/>
          </a:bodyPr>
          <a:lstStyle/>
          <a:p>
            <a:pPr marL="342900" algn="just">
              <a:buFont typeface="Arial" panose="020B0604020202020204" pitchFamily="34" charset="0"/>
              <a:buChar char="•"/>
            </a:pPr>
            <a:r>
              <a:rPr lang="en-US" sz="2200" b="1" dirty="0" smtClean="0">
                <a:latin typeface="+mj-lt"/>
              </a:rPr>
              <a:t>Technology </a:t>
            </a:r>
            <a:r>
              <a:rPr lang="en-US" sz="2200" b="1" dirty="0">
                <a:latin typeface="+mj-lt"/>
              </a:rPr>
              <a:t>- </a:t>
            </a:r>
            <a:r>
              <a:rPr lang="en-PH" sz="2200" dirty="0">
                <a:latin typeface="+mj-lt"/>
              </a:rPr>
              <a:t>The application of scientific knowledge for practical purposes, especially in industry. A machinery and equipment developed from the application of scientific knowledge. </a:t>
            </a:r>
          </a:p>
        </p:txBody>
      </p:sp>
    </p:spTree>
    <p:extLst>
      <p:ext uri="{BB962C8B-B14F-4D97-AF65-F5344CB8AC3E}">
        <p14:creationId xmlns:p14="http://schemas.microsoft.com/office/powerpoint/2010/main" val="1964428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35E72-6AE2-4C36-929E-86680456F7B9}"/>
              </a:ext>
            </a:extLst>
          </p:cNvPr>
          <p:cNvSpPr>
            <a:spLocks noGrp="1"/>
          </p:cNvSpPr>
          <p:nvPr>
            <p:ph type="title"/>
          </p:nvPr>
        </p:nvSpPr>
        <p:spPr/>
        <p:txBody>
          <a:bodyPr>
            <a:normAutofit/>
          </a:bodyPr>
          <a:lstStyle/>
          <a:p>
            <a:r>
              <a:rPr lang="en-US" sz="3600" dirty="0">
                <a:latin typeface="+mj-lt"/>
              </a:rPr>
              <a:t>REVIEW</a:t>
            </a:r>
            <a:endParaRPr lang="en-PH" sz="3600" dirty="0">
              <a:latin typeface="+mj-lt"/>
            </a:endParaRPr>
          </a:p>
        </p:txBody>
      </p:sp>
      <p:sp>
        <p:nvSpPr>
          <p:cNvPr id="3" name="Content Placeholder 2">
            <a:extLst>
              <a:ext uri="{FF2B5EF4-FFF2-40B4-BE49-F238E27FC236}">
                <a16:creationId xmlns:a16="http://schemas.microsoft.com/office/drawing/2014/main" xmlns="" id="{21A9B1CA-CD62-4986-B43A-8E5C7C2A7194}"/>
              </a:ext>
            </a:extLst>
          </p:cNvPr>
          <p:cNvSpPr>
            <a:spLocks noGrp="1"/>
          </p:cNvSpPr>
          <p:nvPr>
            <p:ph idx="1"/>
          </p:nvPr>
        </p:nvSpPr>
        <p:spPr>
          <a:xfrm>
            <a:off x="1173643" y="307505"/>
            <a:ext cx="4510800" cy="3161700"/>
          </a:xfrm>
        </p:spPr>
        <p:txBody>
          <a:bodyPr anchor="ctr">
            <a:normAutofit/>
          </a:bodyPr>
          <a:lstStyle/>
          <a:p>
            <a:pPr marL="0" indent="0" algn="ctr">
              <a:buNone/>
            </a:pPr>
            <a:r>
              <a:rPr lang="en-US" sz="3000" dirty="0">
                <a:latin typeface="+mj-lt"/>
              </a:rPr>
              <a:t>How dependent have we become on technology?</a:t>
            </a:r>
          </a:p>
        </p:txBody>
      </p:sp>
    </p:spTree>
    <p:extLst>
      <p:ext uri="{BB962C8B-B14F-4D97-AF65-F5344CB8AC3E}">
        <p14:creationId xmlns:p14="http://schemas.microsoft.com/office/powerpoint/2010/main" val="1402021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35E72-6AE2-4C36-929E-86680456F7B9}"/>
              </a:ext>
            </a:extLst>
          </p:cNvPr>
          <p:cNvSpPr>
            <a:spLocks noGrp="1"/>
          </p:cNvSpPr>
          <p:nvPr>
            <p:ph type="title"/>
          </p:nvPr>
        </p:nvSpPr>
        <p:spPr/>
        <p:txBody>
          <a:bodyPr>
            <a:normAutofit/>
          </a:bodyPr>
          <a:lstStyle/>
          <a:p>
            <a:r>
              <a:rPr lang="en-US" sz="3600" dirty="0">
                <a:latin typeface="+mj-lt"/>
              </a:rPr>
              <a:t>REVIEW</a:t>
            </a:r>
            <a:endParaRPr lang="en-PH" sz="3600" dirty="0">
              <a:latin typeface="+mj-lt"/>
            </a:endParaRPr>
          </a:p>
        </p:txBody>
      </p:sp>
      <p:sp>
        <p:nvSpPr>
          <p:cNvPr id="3" name="Content Placeholder 2">
            <a:extLst>
              <a:ext uri="{FF2B5EF4-FFF2-40B4-BE49-F238E27FC236}">
                <a16:creationId xmlns:a16="http://schemas.microsoft.com/office/drawing/2014/main" xmlns="" id="{21A9B1CA-CD62-4986-B43A-8E5C7C2A7194}"/>
              </a:ext>
            </a:extLst>
          </p:cNvPr>
          <p:cNvSpPr>
            <a:spLocks noGrp="1"/>
          </p:cNvSpPr>
          <p:nvPr>
            <p:ph idx="1"/>
          </p:nvPr>
        </p:nvSpPr>
        <p:spPr>
          <a:xfrm>
            <a:off x="1182033" y="840821"/>
            <a:ext cx="4510800" cy="3161700"/>
          </a:xfrm>
        </p:spPr>
        <p:txBody>
          <a:bodyPr anchor="ctr">
            <a:normAutofit/>
          </a:bodyPr>
          <a:lstStyle/>
          <a:p>
            <a:pPr marL="0" indent="0" algn="ctr">
              <a:buNone/>
            </a:pPr>
            <a:r>
              <a:rPr lang="en-US" sz="3038" dirty="0"/>
              <a:t>Will our dependence on technology increase or decrease in the near future? Why?</a:t>
            </a:r>
          </a:p>
        </p:txBody>
      </p:sp>
    </p:spTree>
    <p:extLst>
      <p:ext uri="{BB962C8B-B14F-4D97-AF65-F5344CB8AC3E}">
        <p14:creationId xmlns:p14="http://schemas.microsoft.com/office/powerpoint/2010/main" val="1592876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35E72-6AE2-4C36-929E-86680456F7B9}"/>
              </a:ext>
            </a:extLst>
          </p:cNvPr>
          <p:cNvSpPr>
            <a:spLocks noGrp="1"/>
          </p:cNvSpPr>
          <p:nvPr>
            <p:ph type="title"/>
          </p:nvPr>
        </p:nvSpPr>
        <p:spPr/>
        <p:txBody>
          <a:bodyPr>
            <a:normAutofit/>
          </a:bodyPr>
          <a:lstStyle/>
          <a:p>
            <a:r>
              <a:rPr lang="en-US" sz="3600" dirty="0"/>
              <a:t>REVIEW</a:t>
            </a:r>
            <a:endParaRPr lang="en-PH" sz="3600" dirty="0"/>
          </a:p>
        </p:txBody>
      </p:sp>
      <p:sp>
        <p:nvSpPr>
          <p:cNvPr id="3" name="Content Placeholder 2">
            <a:extLst>
              <a:ext uri="{FF2B5EF4-FFF2-40B4-BE49-F238E27FC236}">
                <a16:creationId xmlns:a16="http://schemas.microsoft.com/office/drawing/2014/main" xmlns="" id="{21A9B1CA-CD62-4986-B43A-8E5C7C2A7194}"/>
              </a:ext>
            </a:extLst>
          </p:cNvPr>
          <p:cNvSpPr>
            <a:spLocks noGrp="1"/>
          </p:cNvSpPr>
          <p:nvPr>
            <p:ph idx="1"/>
          </p:nvPr>
        </p:nvSpPr>
        <p:spPr>
          <a:xfrm>
            <a:off x="435413" y="634675"/>
            <a:ext cx="6145751" cy="2371275"/>
          </a:xfrm>
        </p:spPr>
        <p:txBody>
          <a:bodyPr anchor="ctr">
            <a:normAutofit/>
          </a:bodyPr>
          <a:lstStyle/>
          <a:p>
            <a:pPr marL="0" indent="0" algn="ctr">
              <a:buNone/>
            </a:pPr>
            <a:r>
              <a:rPr lang="en-US" sz="3038" dirty="0"/>
              <a:t>As one of the dependents, what should we do then to keep up?</a:t>
            </a:r>
          </a:p>
        </p:txBody>
      </p:sp>
    </p:spTree>
    <p:extLst>
      <p:ext uri="{BB962C8B-B14F-4D97-AF65-F5344CB8AC3E}">
        <p14:creationId xmlns:p14="http://schemas.microsoft.com/office/powerpoint/2010/main" val="3353667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35E72-6AE2-4C36-929E-86680456F7B9}"/>
              </a:ext>
            </a:extLst>
          </p:cNvPr>
          <p:cNvSpPr>
            <a:spLocks noGrp="1"/>
          </p:cNvSpPr>
          <p:nvPr>
            <p:ph type="title"/>
          </p:nvPr>
        </p:nvSpPr>
        <p:spPr>
          <a:xfrm>
            <a:off x="330550" y="499610"/>
            <a:ext cx="5290074" cy="643050"/>
          </a:xfrm>
        </p:spPr>
        <p:txBody>
          <a:bodyPr>
            <a:normAutofit fontScale="90000"/>
          </a:bodyPr>
          <a:lstStyle/>
          <a:p>
            <a:r>
              <a:rPr lang="en-US" sz="3713" dirty="0"/>
              <a:t>The Current State of ICT</a:t>
            </a:r>
            <a:endParaRPr lang="en-PH" sz="3713" dirty="0"/>
          </a:p>
        </p:txBody>
      </p:sp>
      <p:sp>
        <p:nvSpPr>
          <p:cNvPr id="3" name="Content Placeholder 2">
            <a:extLst>
              <a:ext uri="{FF2B5EF4-FFF2-40B4-BE49-F238E27FC236}">
                <a16:creationId xmlns:a16="http://schemas.microsoft.com/office/drawing/2014/main" xmlns="" id="{21A9B1CA-CD62-4986-B43A-8E5C7C2A7194}"/>
              </a:ext>
            </a:extLst>
          </p:cNvPr>
          <p:cNvSpPr>
            <a:spLocks noGrp="1"/>
          </p:cNvSpPr>
          <p:nvPr>
            <p:ph idx="1"/>
          </p:nvPr>
        </p:nvSpPr>
        <p:spPr>
          <a:xfrm>
            <a:off x="330550" y="1594650"/>
            <a:ext cx="6321920" cy="3119963"/>
          </a:xfrm>
        </p:spPr>
        <p:txBody>
          <a:bodyPr anchor="t">
            <a:normAutofit fontScale="92500" lnSpcReduction="20000"/>
          </a:bodyPr>
          <a:lstStyle/>
          <a:p>
            <a:pPr marL="0" indent="0" algn="just">
              <a:spcBef>
                <a:spcPts val="0"/>
              </a:spcBef>
              <a:buNone/>
            </a:pPr>
            <a:r>
              <a:rPr lang="en-US" b="1" dirty="0"/>
              <a:t>ICT – </a:t>
            </a:r>
            <a:r>
              <a:rPr lang="en-US" dirty="0"/>
              <a:t>Information and Communications </a:t>
            </a:r>
            <a:r>
              <a:rPr lang="en-US" dirty="0" smtClean="0"/>
              <a:t>Technology. It </a:t>
            </a:r>
            <a:r>
              <a:rPr lang="en-US" dirty="0"/>
              <a:t>is an extended term of </a:t>
            </a:r>
            <a:r>
              <a:rPr lang="en-US" b="1" dirty="0"/>
              <a:t>Information Technology (IT)</a:t>
            </a:r>
            <a:r>
              <a:rPr lang="en-US" dirty="0"/>
              <a:t>. </a:t>
            </a:r>
            <a:r>
              <a:rPr lang="en-US" dirty="0" smtClean="0"/>
              <a:t>It </a:t>
            </a:r>
            <a:r>
              <a:rPr lang="en-US" dirty="0"/>
              <a:t>stresses the role of </a:t>
            </a:r>
            <a:r>
              <a:rPr lang="en-US" b="1" dirty="0"/>
              <a:t>unified communications </a:t>
            </a:r>
            <a:r>
              <a:rPr lang="en-US" dirty="0"/>
              <a:t>and the integration of telecommunications, computers, as well as necessary enterprise software, middleware, storage, and audio-visual systems, which enable users to access, store, transmit, and manipulate information.  </a:t>
            </a:r>
            <a:endParaRPr lang="en-US" b="1" dirty="0"/>
          </a:p>
        </p:txBody>
      </p:sp>
    </p:spTree>
    <p:extLst>
      <p:ext uri="{BB962C8B-B14F-4D97-AF65-F5344CB8AC3E}">
        <p14:creationId xmlns:p14="http://schemas.microsoft.com/office/powerpoint/2010/main" val="32345712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031E7E-FF85-4D26-ADDB-C0655FFE132C}"/>
              </a:ext>
            </a:extLst>
          </p:cNvPr>
          <p:cNvSpPr>
            <a:spLocks noGrp="1"/>
          </p:cNvSpPr>
          <p:nvPr>
            <p:ph type="title"/>
          </p:nvPr>
        </p:nvSpPr>
        <p:spPr/>
        <p:txBody>
          <a:bodyPr>
            <a:normAutofit/>
          </a:bodyPr>
          <a:lstStyle/>
          <a:p>
            <a:r>
              <a:rPr lang="en-US" sz="3600" dirty="0">
                <a:latin typeface="+mj-lt"/>
              </a:rPr>
              <a:t>WEB 1.0</a:t>
            </a:r>
            <a:endParaRPr lang="en-PH" sz="3600" dirty="0">
              <a:latin typeface="+mj-lt"/>
            </a:endParaRPr>
          </a:p>
        </p:txBody>
      </p:sp>
      <p:sp>
        <p:nvSpPr>
          <p:cNvPr id="3" name="Content Placeholder 2">
            <a:extLst>
              <a:ext uri="{FF2B5EF4-FFF2-40B4-BE49-F238E27FC236}">
                <a16:creationId xmlns:a16="http://schemas.microsoft.com/office/drawing/2014/main" xmlns="" id="{9385325D-EE17-42C4-BE7D-4A92A3A6BA48}"/>
              </a:ext>
            </a:extLst>
          </p:cNvPr>
          <p:cNvSpPr>
            <a:spLocks noGrp="1"/>
          </p:cNvSpPr>
          <p:nvPr>
            <p:ph idx="1"/>
          </p:nvPr>
        </p:nvSpPr>
        <p:spPr>
          <a:xfrm>
            <a:off x="292800" y="1405680"/>
            <a:ext cx="6259002" cy="2839149"/>
          </a:xfrm>
        </p:spPr>
        <p:txBody>
          <a:bodyPr>
            <a:normAutofit/>
          </a:bodyPr>
          <a:lstStyle/>
          <a:p>
            <a:pPr algn="just">
              <a:buFont typeface="Arial" panose="020B0604020202020204" pitchFamily="34" charset="0"/>
              <a:buChar char="•"/>
            </a:pPr>
            <a:r>
              <a:rPr lang="en-US" sz="1800" dirty="0"/>
              <a:t>It is a term coined to differentiate the </a:t>
            </a:r>
            <a:r>
              <a:rPr lang="en-US" sz="1800" b="1" dirty="0"/>
              <a:t>first stage of the World Wide Web </a:t>
            </a:r>
            <a:r>
              <a:rPr lang="en-US" sz="1800" dirty="0"/>
              <a:t>(www) in comparison with the present stage of the internet technology. </a:t>
            </a:r>
          </a:p>
          <a:p>
            <a:pPr algn="just">
              <a:buFont typeface="Arial" panose="020B0604020202020204" pitchFamily="34" charset="0"/>
              <a:buChar char="•"/>
            </a:pPr>
            <a:r>
              <a:rPr lang="en-US" sz="1800" dirty="0"/>
              <a:t>At the beginning, there were few web content creators.</a:t>
            </a:r>
          </a:p>
          <a:p>
            <a:pPr algn="just">
              <a:buFont typeface="Arial" panose="020B0604020202020204" pitchFamily="34" charset="0"/>
              <a:buChar char="•"/>
            </a:pPr>
            <a:r>
              <a:rPr lang="en-US" sz="1800" dirty="0"/>
              <a:t>Webpages were </a:t>
            </a:r>
            <a:r>
              <a:rPr lang="en-US" sz="1800" b="1" dirty="0"/>
              <a:t>static </a:t>
            </a:r>
            <a:r>
              <a:rPr lang="en-US" sz="1800" dirty="0"/>
              <a:t>and were called </a:t>
            </a:r>
            <a:r>
              <a:rPr lang="en-US" sz="1800" b="1" i="1" dirty="0"/>
              <a:t>read only web</a:t>
            </a:r>
            <a:r>
              <a:rPr lang="en-US" sz="1800" i="1" dirty="0"/>
              <a:t>. </a:t>
            </a:r>
            <a:endParaRPr lang="en-US" sz="1800" b="1" i="1" dirty="0"/>
          </a:p>
          <a:p>
            <a:pPr algn="just">
              <a:buFont typeface="Arial" panose="020B0604020202020204" pitchFamily="34" charset="0"/>
              <a:buChar char="•"/>
            </a:pPr>
            <a:r>
              <a:rPr lang="en-US" sz="1800" dirty="0"/>
              <a:t>The only available feedback mechanism was through </a:t>
            </a:r>
            <a:r>
              <a:rPr lang="en-US" sz="1800" b="1" dirty="0"/>
              <a:t>private emails. </a:t>
            </a:r>
            <a:endParaRPr lang="en-PH" sz="1800" b="1" dirty="0"/>
          </a:p>
        </p:txBody>
      </p:sp>
    </p:spTree>
    <p:extLst>
      <p:ext uri="{BB962C8B-B14F-4D97-AF65-F5344CB8AC3E}">
        <p14:creationId xmlns:p14="http://schemas.microsoft.com/office/powerpoint/2010/main" val="1036978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166" y="826183"/>
            <a:ext cx="5340559" cy="3151905"/>
          </a:xfrm>
          <a:prstGeom prst="rect">
            <a:avLst/>
          </a:prstGeom>
        </p:spPr>
      </p:pic>
    </p:spTree>
    <p:extLst>
      <p:ext uri="{BB962C8B-B14F-4D97-AF65-F5344CB8AC3E}">
        <p14:creationId xmlns:p14="http://schemas.microsoft.com/office/powerpoint/2010/main" val="2113336093"/>
      </p:ext>
    </p:extLst>
  </p:cSld>
  <p:clrMapOvr>
    <a:masterClrMapping/>
  </p:clrMapOvr>
  <p:timing>
    <p:tnLst>
      <p:par>
        <p:cTn id="1" dur="indefinite" restart="never" nodeType="tmRoot"/>
      </p:par>
    </p:tnLst>
  </p:timing>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TotalTime>
  <Words>854</Words>
  <Application>Microsoft Office PowerPoint</Application>
  <PresentationFormat>Custom</PresentationFormat>
  <Paragraphs>82</Paragraphs>
  <Slides>25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Muli</vt:lpstr>
      <vt:lpstr>Lexend Deca</vt:lpstr>
      <vt:lpstr>Aliena template</vt:lpstr>
      <vt:lpstr>Topic V The Internet</vt:lpstr>
      <vt:lpstr>Topic Objectives</vt:lpstr>
      <vt:lpstr>REVIEW</vt:lpstr>
      <vt:lpstr>REVIEW</vt:lpstr>
      <vt:lpstr>REVIEW</vt:lpstr>
      <vt:lpstr>REVIEW</vt:lpstr>
      <vt:lpstr>The Current State of ICT</vt:lpstr>
      <vt:lpstr>WEB 1.0</vt:lpstr>
      <vt:lpstr>PowerPoint Presentation</vt:lpstr>
      <vt:lpstr>WEB 2.0</vt:lpstr>
      <vt:lpstr>PowerPoint Presentation</vt:lpstr>
      <vt:lpstr>PowerPoint Presentation</vt:lpstr>
      <vt:lpstr>PowerPoint Presentation</vt:lpstr>
      <vt:lpstr>WEB 3.0</vt:lpstr>
      <vt:lpstr>PowerPoint Presentation</vt:lpstr>
      <vt:lpstr>PowerPoint Presentation</vt:lpstr>
      <vt:lpstr>Technology Convergence</vt:lpstr>
      <vt:lpstr>PowerPoint Presentation</vt:lpstr>
      <vt:lpstr>SOCIAL MEDIA</vt:lpstr>
      <vt:lpstr>PowerPoint Presentation</vt:lpstr>
      <vt:lpstr>PowerPoint Presentation</vt:lpstr>
      <vt:lpstr>PowerPoint Presentation</vt:lpstr>
      <vt:lpstr>PowerPoint Presentation</vt:lpstr>
      <vt:lpstr>MOBILE MEDIA</vt:lpstr>
      <vt:lpstr>ASSISTIVE MEDIA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Living in the IT Era</dc:title>
  <dc:creator>Ezekiel</dc:creator>
  <cp:lastModifiedBy>Ezekiel</cp:lastModifiedBy>
  <cp:revision>437</cp:revision>
  <dcterms:modified xsi:type="dcterms:W3CDTF">2021-10-26T19:00:33Z</dcterms:modified>
</cp:coreProperties>
</file>